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84" r:id="rId3"/>
  </p:sldMasterIdLst>
  <p:notesMasterIdLst>
    <p:notesMasterId r:id="rId43"/>
  </p:notesMasterIdLst>
  <p:sldIdLst>
    <p:sldId id="256" r:id="rId4"/>
    <p:sldId id="290" r:id="rId5"/>
    <p:sldId id="314" r:id="rId6"/>
    <p:sldId id="315" r:id="rId7"/>
    <p:sldId id="286" r:id="rId8"/>
    <p:sldId id="321" r:id="rId9"/>
    <p:sldId id="309" r:id="rId10"/>
    <p:sldId id="306" r:id="rId11"/>
    <p:sldId id="318" r:id="rId12"/>
    <p:sldId id="312" r:id="rId13"/>
    <p:sldId id="310" r:id="rId14"/>
    <p:sldId id="311" r:id="rId15"/>
    <p:sldId id="324" r:id="rId16"/>
    <p:sldId id="322" r:id="rId17"/>
    <p:sldId id="323" r:id="rId18"/>
    <p:sldId id="316" r:id="rId19"/>
    <p:sldId id="319" r:id="rId20"/>
    <p:sldId id="320" r:id="rId21"/>
    <p:sldId id="305" r:id="rId22"/>
    <p:sldId id="304" r:id="rId23"/>
    <p:sldId id="293" r:id="rId24"/>
    <p:sldId id="265" r:id="rId25"/>
    <p:sldId id="267" r:id="rId26"/>
    <p:sldId id="268" r:id="rId27"/>
    <p:sldId id="279" r:id="rId28"/>
    <p:sldId id="287" r:id="rId29"/>
    <p:sldId id="302" r:id="rId30"/>
    <p:sldId id="288" r:id="rId31"/>
    <p:sldId id="281" r:id="rId32"/>
    <p:sldId id="301" r:id="rId33"/>
    <p:sldId id="294" r:id="rId34"/>
    <p:sldId id="299" r:id="rId35"/>
    <p:sldId id="297" r:id="rId36"/>
    <p:sldId id="295" r:id="rId37"/>
    <p:sldId id="298" r:id="rId38"/>
    <p:sldId id="296" r:id="rId39"/>
    <p:sldId id="300" r:id="rId40"/>
    <p:sldId id="317" r:id="rId41"/>
    <p:sldId id="31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DF2FA7-D77B-47B7-BA92-3ADA5B6D27B9}">
          <p14:sldIdLst>
            <p14:sldId id="256"/>
            <p14:sldId id="290"/>
            <p14:sldId id="314"/>
            <p14:sldId id="315"/>
            <p14:sldId id="286"/>
            <p14:sldId id="321"/>
          </p14:sldIdLst>
        </p14:section>
        <p14:section name="Untitled Section" id="{D74E0A4D-929D-45AB-A3F8-7FA4ED46961C}">
          <p14:sldIdLst>
            <p14:sldId id="309"/>
            <p14:sldId id="306"/>
            <p14:sldId id="318"/>
            <p14:sldId id="312"/>
            <p14:sldId id="310"/>
            <p14:sldId id="311"/>
            <p14:sldId id="324"/>
            <p14:sldId id="322"/>
            <p14:sldId id="323"/>
            <p14:sldId id="316"/>
            <p14:sldId id="319"/>
            <p14:sldId id="320"/>
            <p14:sldId id="305"/>
            <p14:sldId id="304"/>
            <p14:sldId id="293"/>
            <p14:sldId id="265"/>
            <p14:sldId id="267"/>
            <p14:sldId id="268"/>
            <p14:sldId id="279"/>
            <p14:sldId id="287"/>
            <p14:sldId id="302"/>
            <p14:sldId id="288"/>
            <p14:sldId id="281"/>
            <p14:sldId id="301"/>
            <p14:sldId id="294"/>
            <p14:sldId id="299"/>
            <p14:sldId id="297"/>
            <p14:sldId id="295"/>
            <p14:sldId id="298"/>
            <p14:sldId id="296"/>
            <p14:sldId id="300"/>
            <p14:sldId id="317"/>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8" d="100"/>
          <a:sy n="68" d="100"/>
        </p:scale>
        <p:origin x="40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Pick\Admin\AAUP\Analysis\AAUPSalaryAnalysis20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n-US" sz="3600" dirty="0"/>
              <a:t>UMKC FTE Students Fall 08 - Fall </a:t>
            </a:r>
            <a:r>
              <a:rPr lang="en-US" sz="3600" dirty="0" smtClean="0"/>
              <a:t>14</a:t>
            </a:r>
            <a:endParaRPr lang="en-US" sz="3600" dirty="0"/>
          </a:p>
        </c:rich>
      </c:tx>
      <c:layout>
        <c:manualLayout>
          <c:xMode val="edge"/>
          <c:yMode val="edge"/>
          <c:x val="0.22117445866141699"/>
          <c:y val="6.2962962962962998E-2"/>
        </c:manualLayout>
      </c:layout>
      <c:overlay val="0"/>
    </c:title>
    <c:autoTitleDeleted val="0"/>
    <c:plotArea>
      <c:layout>
        <c:manualLayout>
          <c:layoutTarget val="inner"/>
          <c:xMode val="edge"/>
          <c:yMode val="edge"/>
          <c:x val="8.2956774934383207E-2"/>
          <c:y val="0.17908544765237699"/>
          <c:w val="0.89888890212475403"/>
          <c:h val="0.59629056846936102"/>
        </c:manualLayout>
      </c:layout>
      <c:lineChart>
        <c:grouping val="standard"/>
        <c:varyColors val="0"/>
        <c:ser>
          <c:idx val="0"/>
          <c:order val="0"/>
          <c:tx>
            <c:strRef>
              <c:f>FTE!$A$2</c:f>
              <c:strCache>
                <c:ptCount val="1"/>
                <c:pt idx="0">
                  <c:v>FTE</c:v>
                </c:pt>
              </c:strCache>
            </c:strRef>
          </c:tx>
          <c:marker>
            <c:symbol val="none"/>
          </c:marker>
          <c:dLbls>
            <c:numFmt formatCode="#,##0" sourceLinked="0"/>
            <c:spPr>
              <a:noFill/>
              <a:ln>
                <a:noFill/>
              </a:ln>
              <a:effectLst/>
            </c:spPr>
            <c:txPr>
              <a:bodyPr/>
              <a:lstStyle/>
              <a:p>
                <a:pPr>
                  <a:defRPr sz="2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FTE!$C$2:$I$2</c:f>
              <c:strCache>
                <c:ptCount val="7"/>
                <c:pt idx="0">
                  <c:v>FS08</c:v>
                </c:pt>
                <c:pt idx="1">
                  <c:v>FS09</c:v>
                </c:pt>
                <c:pt idx="2">
                  <c:v>FS10</c:v>
                </c:pt>
                <c:pt idx="3">
                  <c:v>FS11</c:v>
                </c:pt>
                <c:pt idx="4">
                  <c:v>FS12</c:v>
                </c:pt>
                <c:pt idx="5">
                  <c:v>FS13</c:v>
                </c:pt>
                <c:pt idx="6">
                  <c:v>FS14</c:v>
                </c:pt>
              </c:strCache>
            </c:strRef>
          </c:cat>
          <c:val>
            <c:numRef>
              <c:f>FTE!$C$3:$I$3</c:f>
              <c:numCache>
                <c:formatCode>0</c:formatCode>
                <c:ptCount val="7"/>
                <c:pt idx="0">
                  <c:v>10169.4</c:v>
                </c:pt>
                <c:pt idx="1">
                  <c:v>10271.799999999999</c:v>
                </c:pt>
                <c:pt idx="2">
                  <c:v>10695.7</c:v>
                </c:pt>
                <c:pt idx="3">
                  <c:v>10909.1</c:v>
                </c:pt>
                <c:pt idx="4">
                  <c:v>10922.5</c:v>
                </c:pt>
                <c:pt idx="5">
                  <c:v>10998.6</c:v>
                </c:pt>
                <c:pt idx="6">
                  <c:v>11133.1</c:v>
                </c:pt>
              </c:numCache>
            </c:numRef>
          </c:val>
          <c:smooth val="0"/>
        </c:ser>
        <c:dLbls>
          <c:showLegendKey val="0"/>
          <c:showVal val="0"/>
          <c:showCatName val="0"/>
          <c:showSerName val="0"/>
          <c:showPercent val="0"/>
          <c:showBubbleSize val="0"/>
        </c:dLbls>
        <c:smooth val="0"/>
        <c:axId val="120984400"/>
        <c:axId val="120984784"/>
      </c:lineChart>
      <c:catAx>
        <c:axId val="120984400"/>
        <c:scaling>
          <c:orientation val="minMax"/>
        </c:scaling>
        <c:delete val="0"/>
        <c:axPos val="b"/>
        <c:numFmt formatCode="General" sourceLinked="0"/>
        <c:majorTickMark val="out"/>
        <c:minorTickMark val="none"/>
        <c:tickLblPos val="nextTo"/>
        <c:txPr>
          <a:bodyPr/>
          <a:lstStyle/>
          <a:p>
            <a:pPr>
              <a:defRPr sz="2000"/>
            </a:pPr>
            <a:endParaRPr lang="en-US"/>
          </a:p>
        </c:txPr>
        <c:crossAx val="120984784"/>
        <c:crosses val="autoZero"/>
        <c:auto val="1"/>
        <c:lblAlgn val="ctr"/>
        <c:lblOffset val="100"/>
        <c:noMultiLvlLbl val="0"/>
      </c:catAx>
      <c:valAx>
        <c:axId val="120984784"/>
        <c:scaling>
          <c:orientation val="minMax"/>
        </c:scaling>
        <c:delete val="0"/>
        <c:axPos val="l"/>
        <c:majorGridlines/>
        <c:numFmt formatCode="0" sourceLinked="0"/>
        <c:majorTickMark val="out"/>
        <c:minorTickMark val="none"/>
        <c:tickLblPos val="nextTo"/>
        <c:txPr>
          <a:bodyPr/>
          <a:lstStyle/>
          <a:p>
            <a:pPr>
              <a:defRPr sz="1800"/>
            </a:pPr>
            <a:endParaRPr lang="en-US"/>
          </a:p>
        </c:txPr>
        <c:crossAx val="120984400"/>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[AAUPSalaryAnalysis2016.xlsx]UMKCFacultyRanks!PivotTable1</c:name>
    <c:fmtId val="-1"/>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UMKC</a:t>
            </a:r>
            <a:r>
              <a:rPr lang="en-US" sz="2000" baseline="0"/>
              <a:t> Tenured and Tenure-Track</a:t>
            </a:r>
          </a:p>
          <a:p>
            <a:pPr>
              <a:defRPr sz="2000" b="0" i="0" u="none" strike="noStrike" kern="1200" spc="0" baseline="0">
                <a:solidFill>
                  <a:schemeClr val="tx1">
                    <a:lumMod val="65000"/>
                    <a:lumOff val="35000"/>
                  </a:schemeClr>
                </a:solidFill>
                <a:latin typeface="+mn-lt"/>
                <a:ea typeface="+mn-ea"/>
                <a:cs typeface="+mn-cs"/>
              </a:defRPr>
            </a:pPr>
            <a:r>
              <a:rPr lang="en-US" sz="2000" baseline="0"/>
              <a:t> Faculty Headcounts</a:t>
            </a:r>
            <a:endParaRPr lang="en-US" sz="2000"/>
          </a:p>
        </c:rich>
      </c:tx>
      <c:layout>
        <c:manualLayout>
          <c:xMode val="edge"/>
          <c:yMode val="edge"/>
          <c:x val="0.26952046783625699"/>
          <c:y val="4.7775761244601998E-2"/>
        </c:manualLayout>
      </c:layout>
      <c:overlay val="0"/>
      <c:spPr>
        <a:noFill/>
        <a:ln>
          <a:noFill/>
        </a:ln>
        <a:effectLst/>
      </c:sp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dLbl>
          <c:idx val="0"/>
          <c:delete val="1"/>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delete val="1"/>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delete val="1"/>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s>
    <c:plotArea>
      <c:layout>
        <c:manualLayout>
          <c:layoutTarget val="inner"/>
          <c:xMode val="edge"/>
          <c:yMode val="edge"/>
          <c:x val="0.13094373735079001"/>
          <c:y val="0.17295420144690901"/>
          <c:w val="0.82929019050268005"/>
          <c:h val="0.51624826118536005"/>
        </c:manualLayout>
      </c:layout>
      <c:lineChart>
        <c:grouping val="stacked"/>
        <c:varyColors val="0"/>
        <c:ser>
          <c:idx val="0"/>
          <c:order val="0"/>
          <c:tx>
            <c:strRef>
              <c:f>UMKCFacultyRanks!$B$3:$B$4</c:f>
              <c:strCache>
                <c:ptCount val="1"/>
                <c:pt idx="0">
                  <c:v>PROF, ASOC</c:v>
                </c:pt>
              </c:strCache>
            </c:strRef>
          </c:tx>
          <c:spPr>
            <a:ln w="28575" cap="rnd">
              <a:solidFill>
                <a:schemeClr val="accent1"/>
              </a:solidFill>
              <a:round/>
            </a:ln>
            <a:effectLst/>
          </c:spPr>
          <c:marker>
            <c:symbol val="none"/>
          </c:marker>
          <c:cat>
            <c:strRef>
              <c:f>UMKCFacultyRanks!$A$5:$A$10</c:f>
              <c:strCache>
                <c:ptCount val="5"/>
                <c:pt idx="0">
                  <c:v>2011-2012</c:v>
                </c:pt>
                <c:pt idx="1">
                  <c:v>2012-2013</c:v>
                </c:pt>
                <c:pt idx="2">
                  <c:v>2013-2014</c:v>
                </c:pt>
                <c:pt idx="3">
                  <c:v>2014-2015</c:v>
                </c:pt>
                <c:pt idx="4">
                  <c:v>2015-2016</c:v>
                </c:pt>
              </c:strCache>
            </c:strRef>
          </c:cat>
          <c:val>
            <c:numRef>
              <c:f>UMKCFacultyRanks!$B$5:$B$10</c:f>
              <c:numCache>
                <c:formatCode>General</c:formatCode>
                <c:ptCount val="5"/>
                <c:pt idx="0">
                  <c:v>178</c:v>
                </c:pt>
                <c:pt idx="1">
                  <c:v>187</c:v>
                </c:pt>
                <c:pt idx="2">
                  <c:v>184</c:v>
                </c:pt>
                <c:pt idx="3">
                  <c:v>180</c:v>
                </c:pt>
                <c:pt idx="4">
                  <c:v>179</c:v>
                </c:pt>
              </c:numCache>
            </c:numRef>
          </c:val>
          <c:smooth val="0"/>
        </c:ser>
        <c:ser>
          <c:idx val="1"/>
          <c:order val="1"/>
          <c:tx>
            <c:strRef>
              <c:f>UMKCFacultyRanks!$C$3:$C$4</c:f>
              <c:strCache>
                <c:ptCount val="1"/>
                <c:pt idx="0">
                  <c:v>PROF, AST</c:v>
                </c:pt>
              </c:strCache>
            </c:strRef>
          </c:tx>
          <c:spPr>
            <a:ln w="28575" cap="rnd">
              <a:solidFill>
                <a:schemeClr val="accent2"/>
              </a:solidFill>
              <a:round/>
            </a:ln>
            <a:effectLst/>
          </c:spPr>
          <c:marker>
            <c:symbol val="none"/>
          </c:marker>
          <c:cat>
            <c:strRef>
              <c:f>UMKCFacultyRanks!$A$5:$A$10</c:f>
              <c:strCache>
                <c:ptCount val="5"/>
                <c:pt idx="0">
                  <c:v>2011-2012</c:v>
                </c:pt>
                <c:pt idx="1">
                  <c:v>2012-2013</c:v>
                </c:pt>
                <c:pt idx="2">
                  <c:v>2013-2014</c:v>
                </c:pt>
                <c:pt idx="3">
                  <c:v>2014-2015</c:v>
                </c:pt>
                <c:pt idx="4">
                  <c:v>2015-2016</c:v>
                </c:pt>
              </c:strCache>
            </c:strRef>
          </c:cat>
          <c:val>
            <c:numRef>
              <c:f>UMKCFacultyRanks!$C$5:$C$10</c:f>
              <c:numCache>
                <c:formatCode>General</c:formatCode>
                <c:ptCount val="5"/>
                <c:pt idx="0">
                  <c:v>112</c:v>
                </c:pt>
                <c:pt idx="1">
                  <c:v>103</c:v>
                </c:pt>
                <c:pt idx="2">
                  <c:v>96</c:v>
                </c:pt>
                <c:pt idx="3">
                  <c:v>73</c:v>
                </c:pt>
                <c:pt idx="4">
                  <c:v>70</c:v>
                </c:pt>
              </c:numCache>
            </c:numRef>
          </c:val>
          <c:smooth val="0"/>
        </c:ser>
        <c:ser>
          <c:idx val="2"/>
          <c:order val="2"/>
          <c:tx>
            <c:strRef>
              <c:f>UMKCFacultyRanks!$D$3:$D$4</c:f>
              <c:strCache>
                <c:ptCount val="1"/>
                <c:pt idx="0">
                  <c:v>PROFESSOR</c:v>
                </c:pt>
              </c:strCache>
            </c:strRef>
          </c:tx>
          <c:spPr>
            <a:ln w="28575" cap="rnd">
              <a:solidFill>
                <a:schemeClr val="accent3"/>
              </a:solidFill>
              <a:round/>
            </a:ln>
            <a:effectLst/>
          </c:spPr>
          <c:marker>
            <c:symbol val="none"/>
          </c:marker>
          <c:cat>
            <c:strRef>
              <c:f>UMKCFacultyRanks!$A$5:$A$10</c:f>
              <c:strCache>
                <c:ptCount val="5"/>
                <c:pt idx="0">
                  <c:v>2011-2012</c:v>
                </c:pt>
                <c:pt idx="1">
                  <c:v>2012-2013</c:v>
                </c:pt>
                <c:pt idx="2">
                  <c:v>2013-2014</c:v>
                </c:pt>
                <c:pt idx="3">
                  <c:v>2014-2015</c:v>
                </c:pt>
                <c:pt idx="4">
                  <c:v>2015-2016</c:v>
                </c:pt>
              </c:strCache>
            </c:strRef>
          </c:cat>
          <c:val>
            <c:numRef>
              <c:f>UMKCFacultyRanks!$D$5:$D$10</c:f>
              <c:numCache>
                <c:formatCode>General</c:formatCode>
                <c:ptCount val="5"/>
                <c:pt idx="0">
                  <c:v>151</c:v>
                </c:pt>
                <c:pt idx="1">
                  <c:v>154</c:v>
                </c:pt>
                <c:pt idx="2">
                  <c:v>168</c:v>
                </c:pt>
                <c:pt idx="3">
                  <c:v>160</c:v>
                </c:pt>
                <c:pt idx="4">
                  <c:v>156</c:v>
                </c:pt>
              </c:numCache>
            </c:numRef>
          </c:val>
          <c:smooth val="0"/>
        </c:ser>
        <c:dLbls>
          <c:showLegendKey val="0"/>
          <c:showVal val="0"/>
          <c:showCatName val="0"/>
          <c:showSerName val="0"/>
          <c:showPercent val="0"/>
          <c:showBubbleSize val="0"/>
        </c:dLbls>
        <c:smooth val="0"/>
        <c:axId val="122794472"/>
        <c:axId val="120796608"/>
      </c:lineChart>
      <c:catAx>
        <c:axId val="122794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96608"/>
        <c:crosses val="autoZero"/>
        <c:auto val="1"/>
        <c:lblAlgn val="ctr"/>
        <c:lblOffset val="100"/>
        <c:noMultiLvlLbl val="0"/>
      </c:catAx>
      <c:valAx>
        <c:axId val="12079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94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[AAUPSalaryAnalysis2016.xlsx]UMKCFacultyRanks!PivotTable1</c:name>
    <c:fmtId val="-1"/>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strRef>
              <c:f>UMKCFacultyRanks!$B$3:$B$4</c:f>
              <c:strCache>
                <c:ptCount val="1"/>
                <c:pt idx="0">
                  <c:v>PROF, AST</c:v>
                </c:pt>
              </c:strCache>
            </c:strRef>
          </c:tx>
          <c:spPr>
            <a:ln w="28575" cap="rnd">
              <a:solidFill>
                <a:schemeClr val="accent1"/>
              </a:solidFill>
              <a:round/>
            </a:ln>
            <a:effectLst/>
          </c:spPr>
          <c:marker>
            <c:symbol val="none"/>
          </c:marker>
          <c:cat>
            <c:strRef>
              <c:f>UMKCFacultyRanks!$A$5:$A$10</c:f>
              <c:strCache>
                <c:ptCount val="5"/>
                <c:pt idx="0">
                  <c:v>2011-2012</c:v>
                </c:pt>
                <c:pt idx="1">
                  <c:v>2012-2013</c:v>
                </c:pt>
                <c:pt idx="2">
                  <c:v>2013-2014</c:v>
                </c:pt>
                <c:pt idx="3">
                  <c:v>2014-2015</c:v>
                </c:pt>
                <c:pt idx="4">
                  <c:v>2015-2016</c:v>
                </c:pt>
              </c:strCache>
            </c:strRef>
          </c:cat>
          <c:val>
            <c:numRef>
              <c:f>UMKCFacultyRanks!$B$5:$B$10</c:f>
              <c:numCache>
                <c:formatCode>General</c:formatCode>
                <c:ptCount val="5"/>
                <c:pt idx="0">
                  <c:v>112</c:v>
                </c:pt>
                <c:pt idx="1">
                  <c:v>103</c:v>
                </c:pt>
                <c:pt idx="2">
                  <c:v>96</c:v>
                </c:pt>
                <c:pt idx="3">
                  <c:v>73</c:v>
                </c:pt>
                <c:pt idx="4">
                  <c:v>70</c:v>
                </c:pt>
              </c:numCache>
            </c:numRef>
          </c:val>
          <c:smooth val="0"/>
        </c:ser>
        <c:dLbls>
          <c:showLegendKey val="0"/>
          <c:showVal val="0"/>
          <c:showCatName val="0"/>
          <c:showSerName val="0"/>
          <c:showPercent val="0"/>
          <c:showBubbleSize val="0"/>
        </c:dLbls>
        <c:smooth val="0"/>
        <c:axId val="121983160"/>
        <c:axId val="121392880"/>
      </c:lineChart>
      <c:catAx>
        <c:axId val="12198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2880"/>
        <c:crosses val="autoZero"/>
        <c:auto val="1"/>
        <c:lblAlgn val="ctr"/>
        <c:lblOffset val="100"/>
        <c:noMultiLvlLbl val="0"/>
      </c:catAx>
      <c:valAx>
        <c:axId val="12139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83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dirty="0"/>
              <a:t>UMKC </a:t>
            </a:r>
            <a:r>
              <a:rPr lang="en-US" sz="2800" dirty="0" smtClean="0"/>
              <a:t>Change </a:t>
            </a:r>
            <a:r>
              <a:rPr lang="en-US" sz="2800" dirty="0"/>
              <a:t>in Salaries and Benefits by</a:t>
            </a:r>
            <a:r>
              <a:rPr lang="en-US" sz="2800" baseline="0" dirty="0"/>
              <a:t> Function</a:t>
            </a:r>
            <a:endParaRPr lang="en-US" sz="2800" dirty="0"/>
          </a:p>
          <a:p>
            <a:pPr>
              <a:defRPr sz="2800" b="1" i="0" u="none" strike="noStrike" kern="1200" baseline="0">
                <a:solidFill>
                  <a:schemeClr val="tx1"/>
                </a:solidFill>
                <a:latin typeface="+mn-lt"/>
                <a:ea typeface="+mn-ea"/>
                <a:cs typeface="+mn-cs"/>
              </a:defRPr>
            </a:pPr>
            <a:r>
              <a:rPr lang="en-US" sz="2800" dirty="0"/>
              <a:t>AY08</a:t>
            </a:r>
            <a:r>
              <a:rPr lang="en-US" sz="2800" baseline="0" dirty="0"/>
              <a:t> - AY14</a:t>
            </a:r>
            <a:r>
              <a:rPr lang="en-US" sz="2800" dirty="0"/>
              <a:t> </a:t>
            </a:r>
          </a:p>
        </c:rich>
      </c:tx>
      <c:layout>
        <c:manualLayout>
          <c:xMode val="edge"/>
          <c:yMode val="edge"/>
          <c:x val="0.104675853018373"/>
          <c:y val="2.4623505395158899E-2"/>
        </c:manualLayout>
      </c:layout>
      <c:overlay val="0"/>
      <c:spPr>
        <a:noFill/>
        <a:ln>
          <a:noFill/>
        </a:ln>
        <a:effectLst/>
      </c:spPr>
    </c:title>
    <c:autoTitleDeleted val="0"/>
    <c:plotArea>
      <c:layout>
        <c:manualLayout>
          <c:layoutTarget val="inner"/>
          <c:xMode val="edge"/>
          <c:yMode val="edge"/>
          <c:x val="9.2798720472441004E-2"/>
          <c:y val="0.17126173087607"/>
          <c:w val="0.66746555118110196"/>
          <c:h val="0.76558898095057004"/>
        </c:manualLayout>
      </c:layout>
      <c:lineChart>
        <c:grouping val="standard"/>
        <c:varyColors val="0"/>
        <c:ser>
          <c:idx val="0"/>
          <c:order val="0"/>
          <c:tx>
            <c:strRef>
              <c:f>'Total Compensation'!$B$14</c:f>
              <c:strCache>
                <c:ptCount val="1"/>
                <c:pt idx="0">
                  <c:v>Institutional Support</c:v>
                </c:pt>
              </c:strCache>
            </c:strRef>
          </c:tx>
          <c:spPr>
            <a:ln w="44450" cap="rnd" cmpd="sng" algn="ctr">
              <a:solidFill>
                <a:srgbClr val="FF0000"/>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
                  <c:y val="-1.52143865801922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'Total Compensation'!$H$1:$N$1</c:f>
              <c:strCache>
                <c:ptCount val="7"/>
                <c:pt idx="0">
                  <c:v>AY08</c:v>
                </c:pt>
                <c:pt idx="1">
                  <c:v>AY09</c:v>
                </c:pt>
                <c:pt idx="2">
                  <c:v>AY10</c:v>
                </c:pt>
                <c:pt idx="3">
                  <c:v>AY11</c:v>
                </c:pt>
                <c:pt idx="4">
                  <c:v>AY12</c:v>
                </c:pt>
                <c:pt idx="5">
                  <c:v>AY13</c:v>
                </c:pt>
                <c:pt idx="6">
                  <c:v>AY14</c:v>
                </c:pt>
              </c:strCache>
            </c:strRef>
          </c:cat>
          <c:val>
            <c:numRef>
              <c:f>'Total Compensation'!$H$15:$N$15</c:f>
              <c:numCache>
                <c:formatCode>General</c:formatCode>
                <c:ptCount val="7"/>
                <c:pt idx="0">
                  <c:v>0</c:v>
                </c:pt>
                <c:pt idx="1">
                  <c:v>0.13975885670161201</c:v>
                </c:pt>
                <c:pt idx="2">
                  <c:v>9.9490880265081197E-2</c:v>
                </c:pt>
                <c:pt idx="3">
                  <c:v>0.20652706544725699</c:v>
                </c:pt>
                <c:pt idx="4">
                  <c:v>0.222744567327682</c:v>
                </c:pt>
                <c:pt idx="5">
                  <c:v>0.26882905824825498</c:v>
                </c:pt>
                <c:pt idx="6">
                  <c:v>0.34388291040663099</c:v>
                </c:pt>
              </c:numCache>
            </c:numRef>
          </c:val>
          <c:smooth val="0"/>
        </c:ser>
        <c:ser>
          <c:idx val="1"/>
          <c:order val="1"/>
          <c:tx>
            <c:strRef>
              <c:f>'Total Compensation'!$B$4</c:f>
              <c:strCache>
                <c:ptCount val="1"/>
                <c:pt idx="0">
                  <c:v>Instruction</c:v>
                </c:pt>
              </c:strCache>
            </c:strRef>
          </c:tx>
          <c:spPr>
            <a:ln w="44450" cap="rnd" cmpd="sng" algn="ctr">
              <a:solidFill>
                <a:srgbClr val="0070C0"/>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'Total Compensation'!$H$1:$N$1</c:f>
              <c:strCache>
                <c:ptCount val="7"/>
                <c:pt idx="0">
                  <c:v>AY08</c:v>
                </c:pt>
                <c:pt idx="1">
                  <c:v>AY09</c:v>
                </c:pt>
                <c:pt idx="2">
                  <c:v>AY10</c:v>
                </c:pt>
                <c:pt idx="3">
                  <c:v>AY11</c:v>
                </c:pt>
                <c:pt idx="4">
                  <c:v>AY12</c:v>
                </c:pt>
                <c:pt idx="5">
                  <c:v>AY13</c:v>
                </c:pt>
                <c:pt idx="6">
                  <c:v>AY14</c:v>
                </c:pt>
              </c:strCache>
            </c:strRef>
          </c:cat>
          <c:val>
            <c:numRef>
              <c:f>'Total Compensation'!$H$5:$N$5</c:f>
              <c:numCache>
                <c:formatCode>General</c:formatCode>
                <c:ptCount val="7"/>
                <c:pt idx="0">
                  <c:v>0</c:v>
                </c:pt>
                <c:pt idx="1">
                  <c:v>4.9441105538586001E-2</c:v>
                </c:pt>
                <c:pt idx="2">
                  <c:v>6.3533234236846606E-2</c:v>
                </c:pt>
                <c:pt idx="3">
                  <c:v>0.116738276964577</c:v>
                </c:pt>
                <c:pt idx="4">
                  <c:v>0.16758601951260799</c:v>
                </c:pt>
                <c:pt idx="5">
                  <c:v>0.20759079502672101</c:v>
                </c:pt>
                <c:pt idx="6">
                  <c:v>0.224941283659159</c:v>
                </c:pt>
              </c:numCache>
            </c:numRef>
          </c:val>
          <c:smooth val="0"/>
        </c:ser>
        <c:ser>
          <c:idx val="2"/>
          <c:order val="2"/>
          <c:tx>
            <c:strRef>
              <c:f>'Total Compensation'!$B$6</c:f>
              <c:strCache>
                <c:ptCount val="1"/>
                <c:pt idx="0">
                  <c:v>Research</c:v>
                </c:pt>
              </c:strCache>
            </c:strRef>
          </c:tx>
          <c:spPr>
            <a:ln w="44450" cap="rnd" cmpd="sng" algn="ctr">
              <a:solidFill>
                <a:sysClr val="windowText" lastClr="000000"/>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'Total Compensation'!$H$1:$N$1</c:f>
              <c:strCache>
                <c:ptCount val="7"/>
                <c:pt idx="0">
                  <c:v>AY08</c:v>
                </c:pt>
                <c:pt idx="1">
                  <c:v>AY09</c:v>
                </c:pt>
                <c:pt idx="2">
                  <c:v>AY10</c:v>
                </c:pt>
                <c:pt idx="3">
                  <c:v>AY11</c:v>
                </c:pt>
                <c:pt idx="4">
                  <c:v>AY12</c:v>
                </c:pt>
                <c:pt idx="5">
                  <c:v>AY13</c:v>
                </c:pt>
                <c:pt idx="6">
                  <c:v>AY14</c:v>
                </c:pt>
              </c:strCache>
            </c:strRef>
          </c:cat>
          <c:val>
            <c:numRef>
              <c:f>'Total Compensation'!$H$7:$N$7</c:f>
              <c:numCache>
                <c:formatCode>General</c:formatCode>
                <c:ptCount val="7"/>
                <c:pt idx="0">
                  <c:v>0</c:v>
                </c:pt>
                <c:pt idx="1">
                  <c:v>8.9491513321208499E-2</c:v>
                </c:pt>
                <c:pt idx="2">
                  <c:v>0.18748335636490401</c:v>
                </c:pt>
                <c:pt idx="3">
                  <c:v>0.24303182977078999</c:v>
                </c:pt>
                <c:pt idx="4">
                  <c:v>0.11625678871299</c:v>
                </c:pt>
                <c:pt idx="5">
                  <c:v>0.13326479865926899</c:v>
                </c:pt>
                <c:pt idx="6">
                  <c:v>0.15270267432238899</c:v>
                </c:pt>
              </c:numCache>
            </c:numRef>
          </c:val>
          <c:smooth val="0"/>
        </c:ser>
        <c:ser>
          <c:idx val="3"/>
          <c:order val="3"/>
          <c:tx>
            <c:strRef>
              <c:f>'Total Compensation'!$B$8</c:f>
              <c:strCache>
                <c:ptCount val="1"/>
                <c:pt idx="0">
                  <c:v>Public Service</c:v>
                </c:pt>
              </c:strCache>
            </c:strRef>
          </c:tx>
          <c:spPr>
            <a:ln w="44450" cap="rnd" cmpd="sng" algn="ctr">
              <a:solidFill>
                <a:srgbClr val="7030A0"/>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
                  <c:y val="-1.3312588257668199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'Total Compensation'!$H$1:$N$1</c:f>
              <c:strCache>
                <c:ptCount val="7"/>
                <c:pt idx="0">
                  <c:v>AY08</c:v>
                </c:pt>
                <c:pt idx="1">
                  <c:v>AY09</c:v>
                </c:pt>
                <c:pt idx="2">
                  <c:v>AY10</c:v>
                </c:pt>
                <c:pt idx="3">
                  <c:v>AY11</c:v>
                </c:pt>
                <c:pt idx="4">
                  <c:v>AY12</c:v>
                </c:pt>
                <c:pt idx="5">
                  <c:v>AY13</c:v>
                </c:pt>
                <c:pt idx="6">
                  <c:v>AY14</c:v>
                </c:pt>
              </c:strCache>
            </c:strRef>
          </c:cat>
          <c:val>
            <c:numRef>
              <c:f>'Total Compensation'!$H$9:$N$9</c:f>
              <c:numCache>
                <c:formatCode>General</c:formatCode>
                <c:ptCount val="7"/>
                <c:pt idx="0">
                  <c:v>0</c:v>
                </c:pt>
                <c:pt idx="1">
                  <c:v>9.4554104652827695E-2</c:v>
                </c:pt>
                <c:pt idx="2">
                  <c:v>6.0350043647683899E-2</c:v>
                </c:pt>
                <c:pt idx="3">
                  <c:v>-1.03045484427707E-2</c:v>
                </c:pt>
                <c:pt idx="4">
                  <c:v>5.9843226295150702E-2</c:v>
                </c:pt>
                <c:pt idx="5">
                  <c:v>5.48788796016745E-2</c:v>
                </c:pt>
                <c:pt idx="6">
                  <c:v>5.7294224649317403E-2</c:v>
                </c:pt>
              </c:numCache>
            </c:numRef>
          </c:val>
          <c:smooth val="0"/>
        </c:ser>
        <c:ser>
          <c:idx val="4"/>
          <c:order val="4"/>
          <c:tx>
            <c:strRef>
              <c:f>'Total Compensation'!$B$10</c:f>
              <c:strCache>
                <c:ptCount val="1"/>
                <c:pt idx="0">
                  <c:v>Academic Support</c:v>
                </c:pt>
              </c:strCache>
            </c:strRef>
          </c:tx>
          <c:spPr>
            <a:ln w="44450" cap="rnd" cmpd="sng" algn="ctr">
              <a:solidFill>
                <a:srgbClr val="92D050"/>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1.0416666666666699E-3"/>
                  <c:y val="-9.5089916126201504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'Total Compensation'!$H$1:$N$1</c:f>
              <c:strCache>
                <c:ptCount val="7"/>
                <c:pt idx="0">
                  <c:v>AY08</c:v>
                </c:pt>
                <c:pt idx="1">
                  <c:v>AY09</c:v>
                </c:pt>
                <c:pt idx="2">
                  <c:v>AY10</c:v>
                </c:pt>
                <c:pt idx="3">
                  <c:v>AY11</c:v>
                </c:pt>
                <c:pt idx="4">
                  <c:v>AY12</c:v>
                </c:pt>
                <c:pt idx="5">
                  <c:v>AY13</c:v>
                </c:pt>
                <c:pt idx="6">
                  <c:v>AY14</c:v>
                </c:pt>
              </c:strCache>
            </c:strRef>
          </c:cat>
          <c:val>
            <c:numRef>
              <c:f>'Total Compensation'!$H$11:$N$11</c:f>
              <c:numCache>
                <c:formatCode>General</c:formatCode>
                <c:ptCount val="7"/>
                <c:pt idx="0">
                  <c:v>0</c:v>
                </c:pt>
                <c:pt idx="1">
                  <c:v>6.82088125505972E-2</c:v>
                </c:pt>
                <c:pt idx="2">
                  <c:v>9.1744373905360901E-2</c:v>
                </c:pt>
                <c:pt idx="3">
                  <c:v>0.113525397619195</c:v>
                </c:pt>
                <c:pt idx="4">
                  <c:v>0.187273377115238</c:v>
                </c:pt>
                <c:pt idx="5">
                  <c:v>0.175881649036605</c:v>
                </c:pt>
                <c:pt idx="6">
                  <c:v>0.28929199417006102</c:v>
                </c:pt>
              </c:numCache>
            </c:numRef>
          </c:val>
          <c:smooth val="0"/>
        </c:ser>
        <c:ser>
          <c:idx val="5"/>
          <c:order val="5"/>
          <c:tx>
            <c:strRef>
              <c:f>'Total Compensation'!$B$12</c:f>
              <c:strCache>
                <c:ptCount val="1"/>
                <c:pt idx="0">
                  <c:v>Student Services</c:v>
                </c:pt>
              </c:strCache>
            </c:strRef>
          </c:tx>
          <c:spPr>
            <a:ln w="44450" cap="rnd" cmpd="sng" algn="ctr">
              <a:solidFill>
                <a:srgbClr val="FFC000"/>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2.0833333333333298E-3"/>
                  <c:y val="1.52143865801923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Compensation'!$H$1:$N$1</c:f>
              <c:strCache>
                <c:ptCount val="7"/>
                <c:pt idx="0">
                  <c:v>AY08</c:v>
                </c:pt>
                <c:pt idx="1">
                  <c:v>AY09</c:v>
                </c:pt>
                <c:pt idx="2">
                  <c:v>AY10</c:v>
                </c:pt>
                <c:pt idx="3">
                  <c:v>AY11</c:v>
                </c:pt>
                <c:pt idx="4">
                  <c:v>AY12</c:v>
                </c:pt>
                <c:pt idx="5">
                  <c:v>AY13</c:v>
                </c:pt>
                <c:pt idx="6">
                  <c:v>AY14</c:v>
                </c:pt>
              </c:strCache>
            </c:strRef>
          </c:cat>
          <c:val>
            <c:numRef>
              <c:f>'Total Compensation'!$H$13:$N$13</c:f>
              <c:numCache>
                <c:formatCode>General</c:formatCode>
                <c:ptCount val="7"/>
                <c:pt idx="0">
                  <c:v>0</c:v>
                </c:pt>
                <c:pt idx="1">
                  <c:v>3.61147854542921E-2</c:v>
                </c:pt>
                <c:pt idx="2">
                  <c:v>0.107687086966398</c:v>
                </c:pt>
                <c:pt idx="3">
                  <c:v>-4.5900006711803998E-2</c:v>
                </c:pt>
                <c:pt idx="4">
                  <c:v>3.9254203838400503E-2</c:v>
                </c:pt>
                <c:pt idx="5">
                  <c:v>0.10626105708780199</c:v>
                </c:pt>
                <c:pt idx="6">
                  <c:v>0.12537883361031801</c:v>
                </c:pt>
              </c:numCache>
            </c:numRef>
          </c:val>
          <c:smooth val="0"/>
        </c:ser>
        <c:ser>
          <c:idx val="6"/>
          <c:order val="6"/>
          <c:tx>
            <c:strRef>
              <c:f>'Total Compensation'!$B$16</c:f>
              <c:strCache>
                <c:ptCount val="1"/>
                <c:pt idx="0">
                  <c:v>Operation, Maint. of Plant</c:v>
                </c:pt>
              </c:strCache>
            </c:strRef>
          </c:tx>
          <c:spPr>
            <a:ln w="44450" cap="rnd" cmpd="sng" algn="ctr">
              <a:solidFill>
                <a:srgbClr val="C00000"/>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3.1250000000000002E-3"/>
                  <c:y val="1.3312588257668199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'Total Compensation'!$H$1:$N$1</c:f>
              <c:strCache>
                <c:ptCount val="7"/>
                <c:pt idx="0">
                  <c:v>AY08</c:v>
                </c:pt>
                <c:pt idx="1">
                  <c:v>AY09</c:v>
                </c:pt>
                <c:pt idx="2">
                  <c:v>AY10</c:v>
                </c:pt>
                <c:pt idx="3">
                  <c:v>AY11</c:v>
                </c:pt>
                <c:pt idx="4">
                  <c:v>AY12</c:v>
                </c:pt>
                <c:pt idx="5">
                  <c:v>AY13</c:v>
                </c:pt>
                <c:pt idx="6">
                  <c:v>AY14</c:v>
                </c:pt>
              </c:strCache>
            </c:strRef>
          </c:cat>
          <c:val>
            <c:numRef>
              <c:f>'Total Compensation'!$H$17:$N$17</c:f>
              <c:numCache>
                <c:formatCode>General</c:formatCode>
                <c:ptCount val="7"/>
                <c:pt idx="0">
                  <c:v>0</c:v>
                </c:pt>
                <c:pt idx="1">
                  <c:v>6.14263123517481E-2</c:v>
                </c:pt>
                <c:pt idx="2">
                  <c:v>-2.14744405101585E-2</c:v>
                </c:pt>
                <c:pt idx="3">
                  <c:v>-9.4820378837361205E-2</c:v>
                </c:pt>
                <c:pt idx="4">
                  <c:v>-9.5399177237672893E-3</c:v>
                </c:pt>
                <c:pt idx="5">
                  <c:v>2.6028166431755402E-3</c:v>
                </c:pt>
                <c:pt idx="6">
                  <c:v>3.5631567488283097E-2</c:v>
                </c:pt>
              </c:numCache>
            </c:numRef>
          </c:val>
          <c:smooth val="0"/>
        </c:ser>
        <c:dLbls>
          <c:showLegendKey val="0"/>
          <c:showVal val="0"/>
          <c:showCatName val="0"/>
          <c:showSerName val="0"/>
          <c:showPercent val="0"/>
          <c:showBubbleSize val="0"/>
        </c:dLbls>
        <c:smooth val="0"/>
        <c:axId val="121676872"/>
        <c:axId val="121139552"/>
        <c:extLst/>
      </c:lineChart>
      <c:catAx>
        <c:axId val="12167687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Year</a:t>
                </a:r>
              </a:p>
            </c:rich>
          </c:tx>
          <c:overlay val="0"/>
          <c:spPr>
            <a:noFill/>
            <a:ln>
              <a:noFill/>
            </a:ln>
            <a:effectLst/>
          </c:spPr>
        </c:title>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1139552"/>
        <c:crosses val="autoZero"/>
        <c:auto val="1"/>
        <c:lblAlgn val="ctr"/>
        <c:lblOffset val="100"/>
        <c:noMultiLvlLbl val="0"/>
      </c:catAx>
      <c:valAx>
        <c:axId val="121139552"/>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a:t>
                </a:r>
                <a:r>
                  <a:rPr lang="en-US" sz="1800" baseline="0"/>
                  <a:t> Change</a:t>
                </a:r>
                <a:endParaRPr lang="en-US" sz="1800"/>
              </a:p>
            </c:rich>
          </c:tx>
          <c:overlay val="0"/>
          <c:spPr>
            <a:noFill/>
            <a:ln>
              <a:noFill/>
            </a:ln>
            <a:effectLst/>
          </c:spPr>
        </c:title>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1676872"/>
        <c:crosses val="autoZero"/>
        <c:crossBetween val="between"/>
      </c:valAx>
      <c:spPr>
        <a:solidFill>
          <a:schemeClr val="bg1"/>
        </a:solidFill>
        <a:ln>
          <a:noFill/>
        </a:ln>
        <a:effectLst/>
      </c:spPr>
    </c:plotArea>
    <c:legend>
      <c:legendPos val="r"/>
      <c:layout>
        <c:manualLayout>
          <c:xMode val="edge"/>
          <c:yMode val="edge"/>
          <c:x val="0.79759629265091903"/>
          <c:y val="6.7731723643246602E-2"/>
          <c:w val="0.19400820209973799"/>
          <c:h val="0.803538542863090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solidFill>
        <a:schemeClr val="tx1">
          <a:tint val="75000"/>
        </a:schemeClr>
      </a:solidFill>
      <a:prstDash val="solid"/>
      <a:round/>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solidFill>
                  <a:schemeClr val="tx1"/>
                </a:solidFill>
              </a:rPr>
              <a:t>UMKC Total Tenure and Tenure</a:t>
            </a:r>
            <a:r>
              <a:rPr lang="en-US" sz="2800" baseline="0" dirty="0">
                <a:solidFill>
                  <a:schemeClr val="tx1"/>
                </a:solidFill>
              </a:rPr>
              <a:t> Track </a:t>
            </a:r>
            <a:r>
              <a:rPr lang="en-US" sz="2800" baseline="0" dirty="0" smtClean="0">
                <a:solidFill>
                  <a:schemeClr val="tx1"/>
                </a:solidFill>
              </a:rPr>
              <a:t>Faculty: 2007-2014</a:t>
            </a:r>
          </a:p>
          <a:p>
            <a:pPr>
              <a:defRPr sz="2800" b="0" i="0" u="none" strike="noStrike" kern="1200" spc="0" baseline="0">
                <a:solidFill>
                  <a:schemeClr val="tx1">
                    <a:lumMod val="65000"/>
                    <a:lumOff val="35000"/>
                  </a:schemeClr>
                </a:solidFill>
                <a:latin typeface="+mn-lt"/>
                <a:ea typeface="+mn-ea"/>
                <a:cs typeface="+mn-cs"/>
              </a:defRPr>
            </a:pPr>
            <a:r>
              <a:rPr lang="en-US" sz="2800" baseline="0" dirty="0" smtClean="0">
                <a:solidFill>
                  <a:schemeClr val="tx1"/>
                </a:solidFill>
              </a:rPr>
              <a:t>(excluding Medical School)</a:t>
            </a:r>
            <a:endParaRPr lang="en-US" sz="2800" dirty="0">
              <a:solidFill>
                <a:schemeClr val="tx1"/>
              </a:solidFill>
            </a:endParaRPr>
          </a:p>
        </c:rich>
      </c:tx>
      <c:overlay val="0"/>
      <c:spPr>
        <a:noFill/>
        <a:ln>
          <a:noFill/>
        </a:ln>
        <a:effectLst/>
      </c:spPr>
    </c:title>
    <c:autoTitleDeleted val="0"/>
    <c:plotArea>
      <c:layout/>
      <c:lineChart>
        <c:grouping val="standard"/>
        <c:varyColors val="0"/>
        <c:ser>
          <c:idx val="0"/>
          <c:order val="0"/>
          <c:tx>
            <c:strRef>
              <c:f>Sheet2!$A$2</c:f>
              <c:strCache>
                <c:ptCount val="1"/>
                <c:pt idx="0">
                  <c:v>Total</c:v>
                </c:pt>
              </c:strCache>
            </c:strRef>
          </c:tx>
          <c:spPr>
            <a:ln w="44450" cap="rnd">
              <a:solidFill>
                <a:schemeClr val="accent1"/>
              </a:solidFill>
              <a:round/>
            </a:ln>
            <a:effectLst/>
          </c:spPr>
          <c:marker>
            <c:symbol val="none"/>
          </c:marker>
          <c:dLbls>
            <c:dLbl>
              <c:idx val="7"/>
              <c:layout>
                <c:manualLayout>
                  <c:x val="2.4347093527117701E-3"/>
                  <c:y val="-4.454409642063109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Sheet2!$B$1:$I$1</c:f>
              <c:strCache>
                <c:ptCount val="8"/>
                <c:pt idx="0">
                  <c:v>Fall 07</c:v>
                </c:pt>
                <c:pt idx="1">
                  <c:v>Fall 08</c:v>
                </c:pt>
                <c:pt idx="2">
                  <c:v>Fall 09</c:v>
                </c:pt>
                <c:pt idx="3">
                  <c:v>Fall 10</c:v>
                </c:pt>
                <c:pt idx="4">
                  <c:v>Fall 11</c:v>
                </c:pt>
                <c:pt idx="5">
                  <c:v>Fall 12</c:v>
                </c:pt>
                <c:pt idx="6">
                  <c:v>Fall 13</c:v>
                </c:pt>
                <c:pt idx="7">
                  <c:v>Fall 14</c:v>
                </c:pt>
              </c:strCache>
            </c:strRef>
          </c:cat>
          <c:val>
            <c:numRef>
              <c:f>Sheet2!$B$2:$I$2</c:f>
              <c:numCache>
                <c:formatCode>General</c:formatCode>
                <c:ptCount val="8"/>
                <c:pt idx="0">
                  <c:v>445</c:v>
                </c:pt>
                <c:pt idx="1">
                  <c:v>448</c:v>
                </c:pt>
                <c:pt idx="2">
                  <c:v>444</c:v>
                </c:pt>
                <c:pt idx="3">
                  <c:v>440</c:v>
                </c:pt>
                <c:pt idx="4">
                  <c:v>430</c:v>
                </c:pt>
                <c:pt idx="5">
                  <c:v>431</c:v>
                </c:pt>
                <c:pt idx="6">
                  <c:v>425</c:v>
                </c:pt>
                <c:pt idx="7">
                  <c:v>397</c:v>
                </c:pt>
              </c:numCache>
            </c:numRef>
          </c:val>
          <c:smooth val="0"/>
        </c:ser>
        <c:dLbls>
          <c:showLegendKey val="0"/>
          <c:showVal val="0"/>
          <c:showCatName val="0"/>
          <c:showSerName val="0"/>
          <c:showPercent val="0"/>
          <c:showBubbleSize val="0"/>
        </c:dLbls>
        <c:smooth val="0"/>
        <c:axId val="121758768"/>
        <c:axId val="121759160"/>
      </c:lineChart>
      <c:catAx>
        <c:axId val="1217587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1759160"/>
        <c:crosses val="autoZero"/>
        <c:auto val="1"/>
        <c:lblAlgn val="ctr"/>
        <c:lblOffset val="100"/>
        <c:noMultiLvlLbl val="0"/>
      </c:catAx>
      <c:valAx>
        <c:axId val="121759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17587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smtClean="0">
                <a:solidFill>
                  <a:schemeClr val="tx1"/>
                </a:solidFill>
              </a:rPr>
              <a:t>UMKC Tenured and Tenure Track Faculty 2007-2014</a:t>
            </a:r>
          </a:p>
          <a:p>
            <a:pPr>
              <a:defRPr sz="2800" b="0" i="0" u="none" strike="noStrike" kern="1200" spc="0" baseline="0">
                <a:solidFill>
                  <a:schemeClr val="tx1"/>
                </a:solidFill>
                <a:latin typeface="+mn-lt"/>
                <a:ea typeface="+mn-ea"/>
                <a:cs typeface="+mn-cs"/>
              </a:defRPr>
            </a:pPr>
            <a:r>
              <a:rPr lang="en-US" sz="2800" dirty="0" smtClean="0">
                <a:solidFill>
                  <a:schemeClr val="tx1"/>
                </a:solidFill>
              </a:rPr>
              <a:t>(excluding Medical School)</a:t>
            </a:r>
          </a:p>
          <a:p>
            <a:pPr>
              <a:defRPr sz="2800" b="0" i="0" u="none" strike="noStrike" kern="1200" spc="0" baseline="0">
                <a:solidFill>
                  <a:schemeClr val="tx1"/>
                </a:solidFill>
                <a:latin typeface="+mn-lt"/>
                <a:ea typeface="+mn-ea"/>
                <a:cs typeface="+mn-cs"/>
              </a:defRPr>
            </a:pPr>
            <a:r>
              <a:rPr lang="en-US" sz="2400" dirty="0" smtClean="0">
                <a:solidFill>
                  <a:schemeClr val="tx1"/>
                </a:solidFill>
              </a:rPr>
              <a:t>From 445 to 397 (loss of 48)</a:t>
            </a:r>
            <a:endParaRPr lang="en-US" sz="2400" dirty="0">
              <a:solidFill>
                <a:schemeClr val="tx1"/>
              </a:solidFill>
            </a:endParaRPr>
          </a:p>
        </c:rich>
      </c:tx>
      <c:overlay val="0"/>
      <c:spPr>
        <a:noFill/>
        <a:ln>
          <a:noFill/>
        </a:ln>
        <a:effectLst/>
      </c:spPr>
    </c:title>
    <c:autoTitleDeleted val="0"/>
    <c:plotArea>
      <c:layout/>
      <c:lineChart>
        <c:grouping val="standard"/>
        <c:varyColors val="0"/>
        <c:ser>
          <c:idx val="0"/>
          <c:order val="0"/>
          <c:tx>
            <c:strRef>
              <c:f>Sheet2!$A$30</c:f>
              <c:strCache>
                <c:ptCount val="1"/>
                <c:pt idx="0">
                  <c:v>Tenured</c:v>
                </c:pt>
              </c:strCache>
            </c:strRef>
          </c:tx>
          <c:spPr>
            <a:ln w="44450"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Sheet2!$B$29:$I$29</c:f>
              <c:strCache>
                <c:ptCount val="8"/>
                <c:pt idx="0">
                  <c:v>Fall 07</c:v>
                </c:pt>
                <c:pt idx="1">
                  <c:v>Fall 08</c:v>
                </c:pt>
                <c:pt idx="2">
                  <c:v>Fall 09</c:v>
                </c:pt>
                <c:pt idx="3">
                  <c:v>Fall 10</c:v>
                </c:pt>
                <c:pt idx="4">
                  <c:v>Fall 11</c:v>
                </c:pt>
                <c:pt idx="5">
                  <c:v>Fall 12</c:v>
                </c:pt>
                <c:pt idx="6">
                  <c:v>Fall 13</c:v>
                </c:pt>
                <c:pt idx="7">
                  <c:v>Fall 14</c:v>
                </c:pt>
              </c:strCache>
            </c:strRef>
          </c:cat>
          <c:val>
            <c:numRef>
              <c:f>Sheet2!$B$30:$I$30</c:f>
              <c:numCache>
                <c:formatCode>General</c:formatCode>
                <c:ptCount val="8"/>
                <c:pt idx="0">
                  <c:v>295</c:v>
                </c:pt>
                <c:pt idx="1">
                  <c:v>309</c:v>
                </c:pt>
                <c:pt idx="2">
                  <c:v>323</c:v>
                </c:pt>
                <c:pt idx="3">
                  <c:v>328</c:v>
                </c:pt>
                <c:pt idx="4">
                  <c:v>322</c:v>
                </c:pt>
                <c:pt idx="5">
                  <c:v>334</c:v>
                </c:pt>
                <c:pt idx="6">
                  <c:v>326</c:v>
                </c:pt>
                <c:pt idx="7">
                  <c:v>324</c:v>
                </c:pt>
              </c:numCache>
            </c:numRef>
          </c:val>
          <c:smooth val="0"/>
        </c:ser>
        <c:ser>
          <c:idx val="1"/>
          <c:order val="1"/>
          <c:tx>
            <c:strRef>
              <c:f>Sheet2!$A$31</c:f>
              <c:strCache>
                <c:ptCount val="1"/>
                <c:pt idx="0">
                  <c:v>Tenure Track</c:v>
                </c:pt>
              </c:strCache>
            </c:strRef>
          </c:tx>
          <c:spPr>
            <a:ln w="444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Sheet2!$B$29:$I$29</c:f>
              <c:strCache>
                <c:ptCount val="8"/>
                <c:pt idx="0">
                  <c:v>Fall 07</c:v>
                </c:pt>
                <c:pt idx="1">
                  <c:v>Fall 08</c:v>
                </c:pt>
                <c:pt idx="2">
                  <c:v>Fall 09</c:v>
                </c:pt>
                <c:pt idx="3">
                  <c:v>Fall 10</c:v>
                </c:pt>
                <c:pt idx="4">
                  <c:v>Fall 11</c:v>
                </c:pt>
                <c:pt idx="5">
                  <c:v>Fall 12</c:v>
                </c:pt>
                <c:pt idx="6">
                  <c:v>Fall 13</c:v>
                </c:pt>
                <c:pt idx="7">
                  <c:v>Fall 14</c:v>
                </c:pt>
              </c:strCache>
            </c:strRef>
          </c:cat>
          <c:val>
            <c:numRef>
              <c:f>Sheet2!$B$31:$I$31</c:f>
              <c:numCache>
                <c:formatCode>General</c:formatCode>
                <c:ptCount val="8"/>
                <c:pt idx="0">
                  <c:v>150</c:v>
                </c:pt>
                <c:pt idx="1">
                  <c:v>139</c:v>
                </c:pt>
                <c:pt idx="2">
                  <c:v>121</c:v>
                </c:pt>
                <c:pt idx="3">
                  <c:v>112</c:v>
                </c:pt>
                <c:pt idx="4">
                  <c:v>108</c:v>
                </c:pt>
                <c:pt idx="5">
                  <c:v>97</c:v>
                </c:pt>
                <c:pt idx="6">
                  <c:v>99</c:v>
                </c:pt>
                <c:pt idx="7">
                  <c:v>73</c:v>
                </c:pt>
              </c:numCache>
            </c:numRef>
          </c:val>
          <c:smooth val="0"/>
        </c:ser>
        <c:dLbls>
          <c:showLegendKey val="0"/>
          <c:showVal val="0"/>
          <c:showCatName val="0"/>
          <c:showSerName val="0"/>
          <c:showPercent val="0"/>
          <c:showBubbleSize val="0"/>
        </c:dLbls>
        <c:smooth val="0"/>
        <c:axId val="169075208"/>
        <c:axId val="169075600"/>
      </c:lineChart>
      <c:catAx>
        <c:axId val="16907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9075600"/>
        <c:crosses val="autoZero"/>
        <c:auto val="1"/>
        <c:lblAlgn val="ctr"/>
        <c:lblOffset val="100"/>
        <c:noMultiLvlLbl val="0"/>
      </c:catAx>
      <c:valAx>
        <c:axId val="16907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9075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0.67609</cdr:x>
      <cdr:y>0.90838</cdr:y>
    </cdr:from>
    <cdr:to>
      <cdr:x>0.96136</cdr:x>
      <cdr:y>0.96768</cdr:y>
    </cdr:to>
    <cdr:sp macro="" textlink="">
      <cdr:nvSpPr>
        <cdr:cNvPr id="2" name="TextBox 1"/>
        <cdr:cNvSpPr txBox="1"/>
      </cdr:nvSpPr>
      <cdr:spPr>
        <a:xfrm xmlns:a="http://schemas.openxmlformats.org/drawingml/2006/main">
          <a:off x="8242900" y="6229681"/>
          <a:ext cx="3478045" cy="406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Source: UMKC </a:t>
          </a:r>
          <a:r>
            <a:rPr lang="en-US" sz="1800" dirty="0" err="1"/>
            <a:t>RooPlan</a:t>
          </a:r>
          <a:r>
            <a:rPr lang="en-US" sz="1800" dirty="0"/>
            <a:t>, Dashboard </a:t>
          </a:r>
        </a:p>
      </cdr:txBody>
    </cdr:sp>
  </cdr:relSizeAnchor>
  <cdr:relSizeAnchor xmlns:cdr="http://schemas.openxmlformats.org/drawingml/2006/chartDrawing">
    <cdr:from>
      <cdr:x>0.60909</cdr:x>
      <cdr:y>0.36768</cdr:y>
    </cdr:from>
    <cdr:to>
      <cdr:x>1</cdr:x>
      <cdr:y>0.47071</cdr:y>
    </cdr:to>
    <cdr:sp macro="" textlink="">
      <cdr:nvSpPr>
        <cdr:cNvPr id="4" name="TextBox 3"/>
        <cdr:cNvSpPr txBox="1"/>
      </cdr:nvSpPr>
      <cdr:spPr>
        <a:xfrm xmlns:a="http://schemas.openxmlformats.org/drawingml/2006/main">
          <a:off x="7426036" y="2521528"/>
          <a:ext cx="4765964" cy="7065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dirty="0" smtClean="0"/>
            <a:t>9.48% growth in FTE</a:t>
          </a:r>
          <a:endParaRPr lang="en-US" sz="36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0.75299</cdr:x>
      <cdr:y>0.78571</cdr:y>
    </cdr:from>
    <cdr:to>
      <cdr:x>0.99102</cdr:x>
      <cdr:y>1</cdr:y>
    </cdr:to>
    <cdr:sp macro="" textlink="">
      <cdr:nvSpPr>
        <cdr:cNvPr id="2" name="TextBox 1"/>
        <cdr:cNvSpPr txBox="1"/>
      </cdr:nvSpPr>
      <cdr:spPr>
        <a:xfrm xmlns:a="http://schemas.openxmlformats.org/drawingml/2006/main">
          <a:off x="4791074" y="3352799"/>
          <a:ext cx="151447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0.83445</cdr:x>
      <cdr:y>0.88985</cdr:y>
    </cdr:from>
    <cdr:to>
      <cdr:x>0.98409</cdr:x>
      <cdr:y>0.98548</cdr:y>
    </cdr:to>
    <cdr:sp macro="" textlink="">
      <cdr:nvSpPr>
        <cdr:cNvPr id="3" name="TextBox 2"/>
        <cdr:cNvSpPr txBox="1"/>
      </cdr:nvSpPr>
      <cdr:spPr>
        <a:xfrm xmlns:a="http://schemas.openxmlformats.org/drawingml/2006/main">
          <a:off x="10173592" y="5942337"/>
          <a:ext cx="1824444" cy="6385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00" dirty="0"/>
            <a:t>Source: National Center for</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00" dirty="0"/>
            <a:t>Educational Statistics,</a:t>
          </a:r>
          <a:r>
            <a:rPr lang="en-US" sz="1000" baseline="0" dirty="0"/>
            <a:t> IPEDS </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00" baseline="0" dirty="0"/>
            <a:t>Data Center.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8F76F-DB62-7B46-984F-988B597AB63E}" type="datetimeFigureOut">
              <a:rPr lang="en-US" smtClean="0"/>
              <a:t>4/19/2016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EDD66-662E-3D47-96DE-4B434A0EC700}" type="slidenum">
              <a:rPr lang="en-US" smtClean="0"/>
              <a:t>‹#›</a:t>
            </a:fld>
            <a:endParaRPr lang="en-US"/>
          </a:p>
        </p:txBody>
      </p:sp>
    </p:spTree>
    <p:extLst>
      <p:ext uri="{BB962C8B-B14F-4D97-AF65-F5344CB8AC3E}">
        <p14:creationId xmlns:p14="http://schemas.microsoft.com/office/powerpoint/2010/main" val="1141709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Generated using UMKC </a:t>
            </a:r>
            <a:r>
              <a:rPr lang="en-US" dirty="0" err="1" smtClean="0"/>
              <a:t>rooPlan</a:t>
            </a:r>
            <a:r>
              <a:rPr lang="en-US" baseline="0" dirty="0" smtClean="0"/>
              <a:t> Dashboard.   This line chart is NOT stacked.</a:t>
            </a:r>
            <a:endParaRPr lang="en-US" dirty="0"/>
          </a:p>
        </p:txBody>
      </p:sp>
      <p:sp>
        <p:nvSpPr>
          <p:cNvPr id="4" name="Slide Number Placeholder 3"/>
          <p:cNvSpPr>
            <a:spLocks noGrp="1"/>
          </p:cNvSpPr>
          <p:nvPr>
            <p:ph type="sldNum" sz="quarter" idx="10"/>
          </p:nvPr>
        </p:nvSpPr>
        <p:spPr/>
        <p:txBody>
          <a:bodyPr/>
          <a:lstStyle/>
          <a:p>
            <a:fld id="{1AE0F541-87CD-41CA-AFFE-8389D1B0A8E7}" type="slidenum">
              <a:rPr lang="en-US" smtClean="0"/>
              <a:t>8</a:t>
            </a:fld>
            <a:endParaRPr lang="en-US"/>
          </a:p>
        </p:txBody>
      </p:sp>
    </p:spTree>
    <p:extLst>
      <p:ext uri="{BB962C8B-B14F-4D97-AF65-F5344CB8AC3E}">
        <p14:creationId xmlns:p14="http://schemas.microsoft.com/office/powerpoint/2010/main" val="215861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stacked line chart.   Headcount of each rank based on distance between lines; top line shows sum of all three ranks.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Generated</a:t>
            </a:r>
            <a:r>
              <a:rPr lang="en-US" baseline="0" dirty="0" smtClean="0"/>
              <a:t> from UM Annual Salary Reports at https://uminfopoint.umsystem.edu/media/fa/planning/annual_salary_report.pdf and in MOSPACE</a:t>
            </a:r>
          </a:p>
          <a:p>
            <a:endParaRPr lang="en-US" dirty="0"/>
          </a:p>
        </p:txBody>
      </p:sp>
      <p:sp>
        <p:nvSpPr>
          <p:cNvPr id="4" name="Slide Number Placeholder 3"/>
          <p:cNvSpPr>
            <a:spLocks noGrp="1"/>
          </p:cNvSpPr>
          <p:nvPr>
            <p:ph type="sldNum" sz="quarter" idx="10"/>
          </p:nvPr>
        </p:nvSpPr>
        <p:spPr/>
        <p:txBody>
          <a:bodyPr/>
          <a:lstStyle/>
          <a:p>
            <a:fld id="{1AE0F541-87CD-41CA-AFFE-8389D1B0A8E7}" type="slidenum">
              <a:rPr lang="en-US" smtClean="0"/>
              <a:t>19</a:t>
            </a:fld>
            <a:endParaRPr lang="en-US"/>
          </a:p>
        </p:txBody>
      </p:sp>
    </p:spTree>
    <p:extLst>
      <p:ext uri="{BB962C8B-B14F-4D97-AF65-F5344CB8AC3E}">
        <p14:creationId xmlns:p14="http://schemas.microsoft.com/office/powerpoint/2010/main" val="164885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Generated</a:t>
            </a:r>
            <a:r>
              <a:rPr lang="en-US" baseline="0" dirty="0" smtClean="0"/>
              <a:t> from UM Annual Salary Reports at https://uminfopoint.umsystem.edu/media/fa/planning/annual_salary_report.pdf and in MOSPACE</a:t>
            </a:r>
          </a:p>
          <a:p>
            <a:endParaRPr lang="en-US" dirty="0"/>
          </a:p>
        </p:txBody>
      </p:sp>
      <p:sp>
        <p:nvSpPr>
          <p:cNvPr id="4" name="Slide Number Placeholder 3"/>
          <p:cNvSpPr>
            <a:spLocks noGrp="1"/>
          </p:cNvSpPr>
          <p:nvPr>
            <p:ph type="sldNum" sz="quarter" idx="10"/>
          </p:nvPr>
        </p:nvSpPr>
        <p:spPr/>
        <p:txBody>
          <a:bodyPr/>
          <a:lstStyle/>
          <a:p>
            <a:fld id="{1AE0F541-87CD-41CA-AFFE-8389D1B0A8E7}" type="slidenum">
              <a:rPr lang="en-US" smtClean="0"/>
              <a:t>20</a:t>
            </a:fld>
            <a:endParaRPr lang="en-US"/>
          </a:p>
        </p:txBody>
      </p:sp>
    </p:spTree>
    <p:extLst>
      <p:ext uri="{BB962C8B-B14F-4D97-AF65-F5344CB8AC3E}">
        <p14:creationId xmlns:p14="http://schemas.microsoft.com/office/powerpoint/2010/main" val="187611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73F1B-634E-4591-953B-08C0F53CED7E}"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3832051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3F1B-634E-4591-953B-08C0F53CED7E}"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288817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3F1B-634E-4591-953B-08C0F53CED7E}"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321441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06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3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97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240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43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43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37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79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3F1B-634E-4591-953B-08C0F53CED7E}"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3435049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475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3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3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225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997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062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135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81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309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4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73F1B-634E-4591-953B-08C0F53CED7E}"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3613920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54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644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38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93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73F1B-634E-4591-953B-08C0F53CED7E}"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51315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73F1B-634E-4591-953B-08C0F53CED7E}"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106534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73F1B-634E-4591-953B-08C0F53CED7E}"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231485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3F1B-634E-4591-953B-08C0F53CED7E}"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388989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3F1B-634E-4591-953B-08C0F53CED7E}"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30951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3F1B-634E-4591-953B-08C0F53CED7E}"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69477-088C-4A63-8CCD-5C28AC3256BA}" type="slidenum">
              <a:rPr lang="en-US" smtClean="0"/>
              <a:t>‹#›</a:t>
            </a:fld>
            <a:endParaRPr lang="en-US"/>
          </a:p>
        </p:txBody>
      </p:sp>
    </p:spTree>
    <p:extLst>
      <p:ext uri="{BB962C8B-B14F-4D97-AF65-F5344CB8AC3E}">
        <p14:creationId xmlns:p14="http://schemas.microsoft.com/office/powerpoint/2010/main" val="6371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73F1B-634E-4591-953B-08C0F53CED7E}" type="datetimeFigureOut">
              <a:rPr lang="en-US" smtClean="0"/>
              <a:t>4/19/2016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69477-088C-4A63-8CCD-5C28AC3256BA}" type="slidenum">
              <a:rPr lang="en-US" smtClean="0"/>
              <a:t>‹#›</a:t>
            </a:fld>
            <a:endParaRPr lang="en-US"/>
          </a:p>
        </p:txBody>
      </p:sp>
    </p:spTree>
    <p:extLst>
      <p:ext uri="{BB962C8B-B14F-4D97-AF65-F5344CB8AC3E}">
        <p14:creationId xmlns:p14="http://schemas.microsoft.com/office/powerpoint/2010/main" val="307969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6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D4A90-6177-4E25-87D8-4AD1DF461167}" type="datetimeFigureOut">
              <a:rPr lang="en-US" smtClean="0">
                <a:solidFill>
                  <a:prstClr val="black">
                    <a:tint val="75000"/>
                  </a:prstClr>
                </a:solidFill>
              </a:rPr>
              <a:pPr/>
              <a:t>4/19/2016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920F2-9A3F-4F0D-BCE9-BD1D3778D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9560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minfopoint.umsystem.edu/media/fa/planning/annual_salary_report-2014-15.pdf" TargetMode="External"/><Relationship Id="rId2" Type="http://schemas.openxmlformats.org/officeDocument/2006/relationships/hyperlink" Target="https://uminfopoint.umsystem.edu/media/fa/planning/annual_salary_report.pdf" TargetMode="External"/><Relationship Id="rId1" Type="http://schemas.openxmlformats.org/officeDocument/2006/relationships/slideLayout" Target="../slideLayouts/slideLayout2.xml"/><Relationship Id="rId5" Type="http://schemas.openxmlformats.org/officeDocument/2006/relationships/hyperlink" Target="https://mospace.umsystem.edu/xmlui/" TargetMode="External"/><Relationship Id="rId4" Type="http://schemas.openxmlformats.org/officeDocument/2006/relationships/hyperlink" Target="https://uminfopoint.umsystem.edu/media/fa/planning/annual_salary_report_2013.pdf%20(201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irapweb.umkc.edu/dashboard/rooplan/charts/employmen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1964"/>
            <a:ext cx="9144000" cy="371148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b="1" dirty="0" smtClean="0"/>
              <a:t>UMKC at a Crossroads</a:t>
            </a:r>
            <a:r>
              <a:rPr lang="en-US" dirty="0" smtClean="0"/>
              <a:t>  </a:t>
            </a:r>
            <a:br>
              <a:rPr lang="en-US" dirty="0" smtClean="0"/>
            </a:br>
            <a:r>
              <a:rPr lang="en-US" sz="4000" dirty="0" smtClean="0"/>
              <a:t>Which Path </a:t>
            </a:r>
            <a:r>
              <a:rPr lang="en-US" sz="4000" dirty="0"/>
              <a:t>W</a:t>
            </a:r>
            <a:r>
              <a:rPr lang="en-US" sz="4000" dirty="0" smtClean="0"/>
              <a:t>ill </a:t>
            </a:r>
            <a:r>
              <a:rPr lang="en-US" sz="4000" dirty="0"/>
              <a:t>W</a:t>
            </a:r>
            <a:r>
              <a:rPr lang="en-US" sz="4000" dirty="0" smtClean="0"/>
              <a:t>e Choose?</a:t>
            </a:r>
            <a:r>
              <a:rPr lang="en-US" dirty="0" smtClean="0"/>
              <a:t/>
            </a:r>
            <a:br>
              <a:rPr lang="en-US" dirty="0" smtClean="0"/>
            </a:br>
            <a:r>
              <a:rPr lang="en-US" dirty="0" smtClean="0"/>
              <a:t/>
            </a:r>
            <a:br>
              <a:rPr lang="en-US" dirty="0" smtClean="0"/>
            </a:br>
            <a:r>
              <a:rPr lang="en-US" sz="4000" dirty="0" smtClean="0"/>
              <a:t>Updated Spending, Staffing, and Benefits Data 2008-2015</a:t>
            </a:r>
            <a:br>
              <a:rPr lang="en-US" sz="4000" dirty="0" smtClean="0"/>
            </a:br>
            <a:endParaRPr lang="en-US" sz="4000" dirty="0"/>
          </a:p>
        </p:txBody>
      </p:sp>
      <p:sp>
        <p:nvSpPr>
          <p:cNvPr id="3" name="Subtitle 2"/>
          <p:cNvSpPr>
            <a:spLocks noGrp="1"/>
          </p:cNvSpPr>
          <p:nvPr>
            <p:ph type="subTitle" idx="1"/>
          </p:nvPr>
        </p:nvSpPr>
        <p:spPr>
          <a:xfrm>
            <a:off x="981635" y="3602038"/>
            <a:ext cx="10327341" cy="1655762"/>
          </a:xfrm>
        </p:spPr>
        <p:txBody>
          <a:bodyPr>
            <a:normAutofit/>
          </a:bodyPr>
          <a:lstStyle/>
          <a:p>
            <a:endParaRPr lang="en-US" sz="2800" dirty="0" smtClean="0"/>
          </a:p>
          <a:p>
            <a:r>
              <a:rPr lang="en-US" sz="2800" dirty="0" smtClean="0"/>
              <a:t>Prepared by Ad </a:t>
            </a:r>
            <a:r>
              <a:rPr lang="en-US" sz="2800" dirty="0"/>
              <a:t>Hoc </a:t>
            </a:r>
            <a:r>
              <a:rPr lang="en-US" sz="2800" dirty="0" smtClean="0"/>
              <a:t>Committee on University Budget Priorities</a:t>
            </a:r>
            <a:r>
              <a:rPr lang="en-US" sz="2800" dirty="0"/>
              <a:t/>
            </a:r>
            <a:br>
              <a:rPr lang="en-US" sz="2800" dirty="0"/>
            </a:br>
            <a:endParaRPr lang="en-US" sz="2800" dirty="0"/>
          </a:p>
        </p:txBody>
      </p:sp>
    </p:spTree>
    <p:extLst>
      <p:ext uri="{BB962C8B-B14F-4D97-AF65-F5344CB8AC3E}">
        <p14:creationId xmlns:p14="http://schemas.microsoft.com/office/powerpoint/2010/main" val="388302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Fiscal Year Headcount of </a:t>
            </a:r>
            <a:r>
              <a:rPr lang="en-US" b="1" dirty="0" smtClean="0"/>
              <a:t>Tenured Professors</a:t>
            </a:r>
            <a:r>
              <a:rPr lang="en-US" dirty="0"/>
              <a:t/>
            </a:r>
            <a:br>
              <a:rPr lang="en-US" dirty="0"/>
            </a:br>
            <a:r>
              <a:rPr lang="en-US" dirty="0"/>
              <a:t>Full-Time; </a:t>
            </a:r>
            <a:r>
              <a:rPr lang="en-US" dirty="0" smtClean="0"/>
              <a:t>Benefit-Eligible</a:t>
            </a:r>
            <a:endParaRPr lang="en-US" dirty="0"/>
          </a:p>
        </p:txBody>
      </p:sp>
      <p:pic>
        <p:nvPicPr>
          <p:cNvPr id="4" name="Content Placeholder 3" descr="PROF%20TT%20Benefits.pdf"/>
          <p:cNvPicPr>
            <a:picLocks noGrp="1" noChangeAspect="1"/>
          </p:cNvPicPr>
          <p:nvPr>
            <p:ph idx="1"/>
          </p:nvPr>
        </p:nvPicPr>
        <p:blipFill>
          <a:blip r:embed="rId2">
            <a:extLst>
              <a:ext uri="{28A0092B-C50C-407E-A947-70E740481C1C}">
                <a14:useLocalDpi xmlns:a14="http://schemas.microsoft.com/office/drawing/2010/main" val="0"/>
              </a:ext>
            </a:extLst>
          </a:blip>
          <a:srcRect t="12463" b="12463"/>
          <a:stretch>
            <a:fillRect/>
          </a:stretch>
        </p:blipFill>
        <p:spPr/>
      </p:pic>
      <p:sp>
        <p:nvSpPr>
          <p:cNvPr id="5" name="TextBox 1"/>
          <p:cNvSpPr txBox="1"/>
          <p:nvPr/>
        </p:nvSpPr>
        <p:spPr>
          <a:xfrm>
            <a:off x="8084932" y="6311900"/>
            <a:ext cx="3478012" cy="4066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UMKC </a:t>
            </a:r>
            <a:r>
              <a:rPr lang="en-US" sz="1800" dirty="0" err="1"/>
              <a:t>RooPlan</a:t>
            </a:r>
            <a:r>
              <a:rPr lang="en-US" sz="1800" dirty="0"/>
              <a:t>, Dashboard </a:t>
            </a:r>
          </a:p>
        </p:txBody>
      </p:sp>
    </p:spTree>
    <p:extLst>
      <p:ext uri="{BB962C8B-B14F-4D97-AF65-F5344CB8AC3E}">
        <p14:creationId xmlns:p14="http://schemas.microsoft.com/office/powerpoint/2010/main" val="214547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Fiscal Year Headcount of Tenured </a:t>
            </a:r>
            <a:r>
              <a:rPr lang="en-US" b="1" dirty="0" smtClean="0"/>
              <a:t>Associate Professors  </a:t>
            </a:r>
            <a:r>
              <a:rPr lang="en-US" dirty="0" smtClean="0"/>
              <a:t>Full-Time</a:t>
            </a:r>
            <a:r>
              <a:rPr lang="en-US" dirty="0"/>
              <a:t>; Benefit-Eligible</a:t>
            </a:r>
          </a:p>
        </p:txBody>
      </p:sp>
      <p:pic>
        <p:nvPicPr>
          <p:cNvPr id="4" name="Content Placeholder 3" descr="ASSOC%20PROF%20TT%20benefits.pdf"/>
          <p:cNvPicPr>
            <a:picLocks noGrp="1" noChangeAspect="1"/>
          </p:cNvPicPr>
          <p:nvPr>
            <p:ph idx="1"/>
          </p:nvPr>
        </p:nvPicPr>
        <p:blipFill>
          <a:blip r:embed="rId2">
            <a:extLst>
              <a:ext uri="{28A0092B-C50C-407E-A947-70E740481C1C}">
                <a14:useLocalDpi xmlns:a14="http://schemas.microsoft.com/office/drawing/2010/main" val="0"/>
              </a:ext>
            </a:extLst>
          </a:blip>
          <a:srcRect t="12463" b="12463"/>
          <a:stretch>
            <a:fillRect/>
          </a:stretch>
        </p:blipFill>
        <p:spPr>
          <a:xfrm>
            <a:off x="838200" y="1924099"/>
            <a:ext cx="10515600" cy="4351338"/>
          </a:xfrm>
        </p:spPr>
      </p:pic>
      <p:sp>
        <p:nvSpPr>
          <p:cNvPr id="5" name="TextBox 1"/>
          <p:cNvSpPr txBox="1"/>
          <p:nvPr/>
        </p:nvSpPr>
        <p:spPr>
          <a:xfrm>
            <a:off x="8084932" y="6311900"/>
            <a:ext cx="3478012" cy="4066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UMKC </a:t>
            </a:r>
            <a:r>
              <a:rPr lang="en-US" sz="1800" dirty="0" err="1"/>
              <a:t>RooPlan</a:t>
            </a:r>
            <a:r>
              <a:rPr lang="en-US" sz="1800" dirty="0"/>
              <a:t>, Dashboard </a:t>
            </a:r>
          </a:p>
        </p:txBody>
      </p:sp>
    </p:spTree>
    <p:extLst>
      <p:ext uri="{BB962C8B-B14F-4D97-AF65-F5344CB8AC3E}">
        <p14:creationId xmlns:p14="http://schemas.microsoft.com/office/powerpoint/2010/main" val="42690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Fiscal Year </a:t>
            </a:r>
            <a:r>
              <a:rPr lang="en-US" b="1" dirty="0" smtClean="0"/>
              <a:t>Headcount of Full-Time, Benefit-Eligible Assistant Professors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822" y="1690688"/>
            <a:ext cx="9129932" cy="4290035"/>
          </a:xfrm>
        </p:spPr>
      </p:pic>
      <p:sp>
        <p:nvSpPr>
          <p:cNvPr id="7" name="TextBox 1"/>
          <p:cNvSpPr txBox="1"/>
          <p:nvPr/>
        </p:nvSpPr>
        <p:spPr>
          <a:xfrm>
            <a:off x="8084932" y="6311900"/>
            <a:ext cx="3478012" cy="4066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UMKC </a:t>
            </a:r>
            <a:r>
              <a:rPr lang="en-US" sz="1800" dirty="0" err="1"/>
              <a:t>RooPlan</a:t>
            </a:r>
            <a:r>
              <a:rPr lang="en-US" sz="1800" dirty="0"/>
              <a:t>, Dashboard </a:t>
            </a:r>
          </a:p>
        </p:txBody>
      </p:sp>
    </p:spTree>
    <p:extLst>
      <p:ext uri="{BB962C8B-B14F-4D97-AF65-F5344CB8AC3E}">
        <p14:creationId xmlns:p14="http://schemas.microsoft.com/office/powerpoint/2010/main" val="141584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Total Fiscal </a:t>
            </a:r>
            <a:r>
              <a:rPr lang="en-US" sz="3600" b="1" dirty="0"/>
              <a:t>Year Headcount Full-Time, Benefit-Eligible </a:t>
            </a:r>
            <a:r>
              <a:rPr lang="en-US" sz="3600" u="sng" dirty="0"/>
              <a:t>Not Tenure/Not on Track </a:t>
            </a:r>
            <a:r>
              <a:rPr lang="en-US" sz="3600" dirty="0"/>
              <a:t>Professor, Associate Professor, Assistant Professor, Lecturer, Instructor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868617"/>
            <a:ext cx="10261209" cy="4214031"/>
          </a:xfrm>
        </p:spPr>
      </p:pic>
    </p:spTree>
    <p:extLst>
      <p:ext uri="{BB962C8B-B14F-4D97-AF65-F5344CB8AC3E}">
        <p14:creationId xmlns:p14="http://schemas.microsoft.com/office/powerpoint/2010/main" val="163504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Fiscal Year </a:t>
            </a:r>
            <a:r>
              <a:rPr lang="en-US" b="1" dirty="0" smtClean="0"/>
              <a:t>Headcount</a:t>
            </a:r>
            <a:r>
              <a:rPr lang="en-US" b="1" dirty="0"/>
              <a:t> Full-Time, Benefit-Eligible </a:t>
            </a:r>
            <a:r>
              <a:rPr lang="en-US" u="sng" dirty="0"/>
              <a:t>Not Tenure/Not on Track </a:t>
            </a:r>
            <a:r>
              <a:rPr lang="en-US" dirty="0"/>
              <a:t>Professor, Associate Professor, Assistant Professor, Lecturer, Instructor </a:t>
            </a:r>
            <a:r>
              <a:rPr lang="en-US" b="1" dirty="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739" y="1816334"/>
            <a:ext cx="10369061" cy="4322585"/>
          </a:xfrm>
        </p:spPr>
      </p:pic>
    </p:spTree>
    <p:extLst>
      <p:ext uri="{BB962C8B-B14F-4D97-AF65-F5344CB8AC3E}">
        <p14:creationId xmlns:p14="http://schemas.microsoft.com/office/powerpoint/2010/main" val="58084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Fiscal Year Headcount Full-Time, Benefit-Eligible </a:t>
            </a:r>
            <a:r>
              <a:rPr lang="en-US" u="sng" dirty="0"/>
              <a:t>Not Tenure/Not on Track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019747"/>
              </p:ext>
            </p:extLst>
          </p:nvPr>
        </p:nvGraphicFramePr>
        <p:xfrm>
          <a:off x="478305" y="1913205"/>
          <a:ext cx="10353816" cy="4308140"/>
        </p:xfrm>
        <a:graphic>
          <a:graphicData uri="http://schemas.openxmlformats.org/drawingml/2006/table">
            <a:tbl>
              <a:tblPr/>
              <a:tblGrid>
                <a:gridCol w="1195750"/>
                <a:gridCol w="686762"/>
                <a:gridCol w="941256"/>
                <a:gridCol w="941256"/>
                <a:gridCol w="941256"/>
                <a:gridCol w="941256"/>
                <a:gridCol w="941256"/>
                <a:gridCol w="941256"/>
                <a:gridCol w="941256"/>
                <a:gridCol w="941256"/>
                <a:gridCol w="941256"/>
              </a:tblGrid>
              <a:tr h="515651">
                <a:tc>
                  <a:txBody>
                    <a:bodyPr/>
                    <a:lstStyle/>
                    <a:p>
                      <a:r>
                        <a:rPr lang="en-US" sz="1600" dirty="0">
                          <a:solidFill>
                            <a:schemeClr val="bg1"/>
                          </a:solidFill>
                          <a:effectLst/>
                        </a:rPr>
                        <a:t>Headcount</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dirty="0">
                          <a:solidFill>
                            <a:schemeClr val="bg1"/>
                          </a:solidFill>
                          <a:effectLst/>
                        </a:rPr>
                        <a:t>2008</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dirty="0">
                          <a:solidFill>
                            <a:schemeClr val="bg1"/>
                          </a:solidFill>
                          <a:effectLst/>
                        </a:rPr>
                        <a:t>2009</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2010</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2011</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2012</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2013</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2014</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2015</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1 YR Change</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dirty="0">
                          <a:solidFill>
                            <a:schemeClr val="bg1"/>
                          </a:solidFill>
                          <a:effectLst/>
                        </a:rPr>
                        <a:t>5 YR Change</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r>
              <a:tr h="671224">
                <a:tc>
                  <a:txBody>
                    <a:bodyPr/>
                    <a:lstStyle/>
                    <a:p>
                      <a:r>
                        <a:rPr lang="en-US" sz="1600">
                          <a:effectLst/>
                        </a:rPr>
                        <a:t>Professor</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16</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17</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18</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18</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18</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23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31</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 (-3.23%)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12 (66.67%)</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r h="857674">
                <a:tc>
                  <a:txBody>
                    <a:bodyPr/>
                    <a:lstStyle/>
                    <a:p>
                      <a:r>
                        <a:rPr lang="en-US" sz="1600">
                          <a:effectLst/>
                        </a:rPr>
                        <a:t>Associate Professor</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31</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27</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37</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45</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51</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63</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75</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87</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12 (16.00%)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42 (93.33%)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r h="857674">
                <a:tc>
                  <a:txBody>
                    <a:bodyPr/>
                    <a:lstStyle/>
                    <a:p>
                      <a:r>
                        <a:rPr lang="en-US" sz="1600">
                          <a:effectLst/>
                        </a:rPr>
                        <a:t>Assistant Professor</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103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121</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120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124</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124</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146</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144</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141</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-3 (-2.08%)</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17 (13.71%)</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r h="671224">
                <a:tc>
                  <a:txBody>
                    <a:bodyPr/>
                    <a:lstStyle/>
                    <a:p>
                      <a:r>
                        <a:rPr lang="en-US" sz="1600">
                          <a:effectLst/>
                        </a:rPr>
                        <a:t>Lecturer</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46</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46</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54</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58</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58</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40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38</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27</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-11 (-28.95%)</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-31 (-53.45%)</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r h="671224">
                <a:tc>
                  <a:txBody>
                    <a:bodyPr/>
                    <a:lstStyle/>
                    <a:p>
                      <a:r>
                        <a:rPr lang="en-US" sz="1600">
                          <a:effectLst/>
                        </a:rPr>
                        <a:t>Instructor</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28</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28</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28</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29</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41</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37</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36</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-3 (-8.33%)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4 (13.79%</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9981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 System Salary Report</a:t>
            </a:r>
            <a:endParaRPr lang="en-US" dirty="0"/>
          </a:p>
        </p:txBody>
      </p:sp>
      <p:sp>
        <p:nvSpPr>
          <p:cNvPr id="3" name="Content Placeholder 2"/>
          <p:cNvSpPr>
            <a:spLocks noGrp="1"/>
          </p:cNvSpPr>
          <p:nvPr>
            <p:ph idx="1"/>
          </p:nvPr>
        </p:nvSpPr>
        <p:spPr/>
        <p:txBody>
          <a:bodyPr>
            <a:normAutofit lnSpcReduction="10000"/>
          </a:bodyPr>
          <a:lstStyle/>
          <a:p>
            <a:r>
              <a:rPr lang="en-US" dirty="0"/>
              <a:t>Salary reports are posted annually at the website: </a:t>
            </a:r>
            <a:r>
              <a:rPr lang="en-US" dirty="0">
                <a:hlinkClick r:id="rId2"/>
              </a:rPr>
              <a:t>https://uminfopoint.umsystem.edu/media/fa/Forms/AllItems.aspx</a:t>
            </a:r>
            <a:endParaRPr lang="en-US" dirty="0" smtClean="0">
              <a:hlinkClick r:id="rId2"/>
            </a:endParaRPr>
          </a:p>
          <a:p>
            <a:r>
              <a:rPr lang="en-US" dirty="0" smtClean="0">
                <a:hlinkClick r:id="rId2"/>
              </a:rPr>
              <a:t>https</a:t>
            </a:r>
            <a:r>
              <a:rPr lang="en-US" dirty="0">
                <a:hlinkClick r:id="rId2"/>
              </a:rPr>
              <a:t>://</a:t>
            </a:r>
            <a:r>
              <a:rPr lang="en-US" dirty="0" smtClean="0">
                <a:hlinkClick r:id="rId2"/>
              </a:rPr>
              <a:t>uminfopoint.umsystem.edu/media/fa/planning/annual_salary_report.pdf</a:t>
            </a:r>
            <a:r>
              <a:rPr lang="en-US" dirty="0" smtClean="0"/>
              <a:t> (current year salary report)</a:t>
            </a:r>
          </a:p>
          <a:p>
            <a:r>
              <a:rPr lang="en-US" dirty="0">
                <a:hlinkClick r:id="rId3"/>
              </a:rPr>
              <a:t>https://</a:t>
            </a:r>
            <a:r>
              <a:rPr lang="en-US" dirty="0" smtClean="0">
                <a:hlinkClick r:id="rId3"/>
              </a:rPr>
              <a:t>uminfopoint.umsystem.edu/media/fa/planning/annual_salary_report-2014-15.pdf</a:t>
            </a:r>
            <a:r>
              <a:rPr lang="en-US" dirty="0" smtClean="0"/>
              <a:t>  (2014 report)</a:t>
            </a:r>
          </a:p>
          <a:p>
            <a:r>
              <a:rPr lang="en-US" dirty="0">
                <a:hlinkClick r:id="rId4"/>
              </a:rPr>
              <a:t>https://</a:t>
            </a:r>
            <a:r>
              <a:rPr lang="en-US" dirty="0" smtClean="0">
                <a:hlinkClick r:id="rId4"/>
              </a:rPr>
              <a:t>uminfopoint.umsystem.edu/media/fa/planning/annual_salary_report_2013.pdf </a:t>
            </a:r>
            <a:r>
              <a:rPr lang="en-US" dirty="0" smtClean="0"/>
              <a:t>(2013 report)</a:t>
            </a:r>
          </a:p>
          <a:p>
            <a:r>
              <a:rPr lang="en-US" dirty="0" smtClean="0"/>
              <a:t>Some earlier years’ reports available at </a:t>
            </a:r>
            <a:r>
              <a:rPr lang="en-US" dirty="0" err="1" smtClean="0"/>
              <a:t>Mospace</a:t>
            </a:r>
            <a:r>
              <a:rPr lang="en-US" dirty="0"/>
              <a:t> Repository </a:t>
            </a:r>
            <a:r>
              <a:rPr lang="en-US" dirty="0">
                <a:hlinkClick r:id="rId5"/>
              </a:rPr>
              <a:t>https://mospace.umsystem.edu/xmlui</a:t>
            </a:r>
            <a:r>
              <a:rPr lang="en-US" dirty="0" smtClean="0">
                <a:hlinkClick r:id="rId5"/>
              </a:rPr>
              <a:t>/</a:t>
            </a:r>
            <a:r>
              <a:rPr lang="en-US" dirty="0" smtClean="0"/>
              <a:t> </a:t>
            </a:r>
          </a:p>
          <a:p>
            <a:endParaRPr lang="en-US" dirty="0"/>
          </a:p>
        </p:txBody>
      </p:sp>
    </p:spTree>
    <p:extLst>
      <p:ext uri="{BB962C8B-B14F-4D97-AF65-F5344CB8AC3E}">
        <p14:creationId xmlns:p14="http://schemas.microsoft.com/office/powerpoint/2010/main" val="419677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of Salary Reports</a:t>
            </a:r>
            <a:endParaRPr lang="en-US" dirty="0"/>
          </a:p>
        </p:txBody>
      </p:sp>
      <p:sp>
        <p:nvSpPr>
          <p:cNvPr id="3" name="Content Placeholder 2"/>
          <p:cNvSpPr>
            <a:spLocks noGrp="1"/>
          </p:cNvSpPr>
          <p:nvPr>
            <p:ph idx="1"/>
          </p:nvPr>
        </p:nvSpPr>
        <p:spPr/>
        <p:txBody>
          <a:bodyPr/>
          <a:lstStyle/>
          <a:p>
            <a:r>
              <a:rPr lang="en-US" dirty="0" smtClean="0"/>
              <a:t>Converted from Acrobat to Excel</a:t>
            </a:r>
          </a:p>
          <a:p>
            <a:r>
              <a:rPr lang="en-US" dirty="0" smtClean="0"/>
              <a:t>Year and business unit added to each row</a:t>
            </a:r>
          </a:p>
          <a:p>
            <a:r>
              <a:rPr lang="en-US" dirty="0" smtClean="0"/>
              <a:t>Moved columns to align across years</a:t>
            </a:r>
          </a:p>
          <a:p>
            <a:r>
              <a:rPr lang="en-US" dirty="0" smtClean="0"/>
              <a:t>Filtered by unit (campus)</a:t>
            </a:r>
          </a:p>
          <a:p>
            <a:r>
              <a:rPr lang="en-US" dirty="0" smtClean="0"/>
              <a:t>Created pivot tables/charts to show headcounts of interest</a:t>
            </a:r>
          </a:p>
          <a:p>
            <a:endParaRPr lang="en-US" dirty="0" smtClean="0"/>
          </a:p>
          <a:p>
            <a:endParaRPr lang="en-US" dirty="0"/>
          </a:p>
        </p:txBody>
      </p:sp>
    </p:spTree>
    <p:extLst>
      <p:ext uri="{BB962C8B-B14F-4D97-AF65-F5344CB8AC3E}">
        <p14:creationId xmlns:p14="http://schemas.microsoft.com/office/powerpoint/2010/main" val="1091873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7312280"/>
              </p:ext>
            </p:extLst>
          </p:nvPr>
        </p:nvGraphicFramePr>
        <p:xfrm>
          <a:off x="548640" y="365121"/>
          <a:ext cx="10339755" cy="5881013"/>
        </p:xfrm>
        <a:graphic>
          <a:graphicData uri="http://schemas.openxmlformats.org/drawingml/2006/table">
            <a:tbl>
              <a:tblPr>
                <a:tableStyleId>{5C22544A-7EE6-4342-B048-85BDC9FD1C3A}</a:tableStyleId>
              </a:tblPr>
              <a:tblGrid>
                <a:gridCol w="3562123"/>
                <a:gridCol w="2160201"/>
                <a:gridCol w="1458136"/>
                <a:gridCol w="1701159"/>
                <a:gridCol w="1458136"/>
              </a:tblGrid>
              <a:tr h="642496">
                <a:tc>
                  <a:txBody>
                    <a:bodyPr/>
                    <a:lstStyle/>
                    <a:p>
                      <a:pPr algn="l" fontAlgn="t"/>
                      <a:r>
                        <a:rPr lang="en-US" sz="2400" u="none" strike="noStrike">
                          <a:effectLst/>
                        </a:rPr>
                        <a:t>Business Unit</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KCITY</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0"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r>
                        <a:rPr lang="en-US" sz="2400" u="none" strike="noStrike" dirty="0">
                          <a:effectLst/>
                        </a:rPr>
                        <a:t>Headcount</a:t>
                      </a:r>
                      <a:endParaRPr lang="en-US" sz="24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Column Labels</a:t>
                      </a:r>
                      <a:endParaRPr lang="en-US" sz="24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2400" b="1"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r>
                        <a:rPr lang="en-US" sz="2400" u="none" strike="noStrike" dirty="0">
                          <a:effectLst/>
                        </a:rPr>
                        <a:t>Row Labels</a:t>
                      </a:r>
                      <a:endParaRPr lang="en-US" sz="24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dirty="0">
                          <a:effectLst/>
                        </a:rPr>
                        <a:t>PROF, </a:t>
                      </a:r>
                      <a:endParaRPr lang="en-US" sz="2400" u="none" strike="noStrike" dirty="0" smtClean="0">
                        <a:effectLst/>
                      </a:endParaRPr>
                    </a:p>
                    <a:p>
                      <a:pPr algn="l" fontAlgn="t"/>
                      <a:r>
                        <a:rPr lang="en-US" sz="2400" u="none" strike="noStrike" dirty="0" smtClean="0">
                          <a:effectLst/>
                        </a:rPr>
                        <a:t>ASOC</a:t>
                      </a:r>
                      <a:endParaRPr lang="en-US" sz="24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dirty="0">
                          <a:effectLst/>
                        </a:rPr>
                        <a:t>PROF, </a:t>
                      </a:r>
                      <a:endParaRPr lang="en-US" sz="2400" u="none" strike="noStrike" dirty="0" smtClean="0">
                        <a:effectLst/>
                      </a:endParaRPr>
                    </a:p>
                    <a:p>
                      <a:pPr algn="l" fontAlgn="t"/>
                      <a:r>
                        <a:rPr lang="en-US" sz="2400" u="none" strike="noStrike" dirty="0" smtClean="0">
                          <a:effectLst/>
                        </a:rPr>
                        <a:t>AST</a:t>
                      </a:r>
                      <a:endParaRPr lang="en-US" sz="24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PROFESSOR</a:t>
                      </a:r>
                      <a:endParaRPr lang="en-US" sz="24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Grand Total</a:t>
                      </a:r>
                      <a:endParaRPr lang="en-US" sz="2400" b="1"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r>
                        <a:rPr lang="en-US" sz="2400" u="none" strike="noStrike">
                          <a:effectLst/>
                        </a:rPr>
                        <a:t>2011-2012</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178</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112</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151</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441</a:t>
                      </a:r>
                      <a:endParaRPr lang="en-US" sz="2400" b="0"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r>
                        <a:rPr lang="en-US" sz="2400" u="none" strike="noStrike">
                          <a:effectLst/>
                        </a:rPr>
                        <a:t>2012-2013</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187</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103</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154</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444</a:t>
                      </a:r>
                      <a:endParaRPr lang="en-US" sz="2400" b="0"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r>
                        <a:rPr lang="en-US" sz="2400" u="none" strike="noStrike">
                          <a:effectLst/>
                        </a:rPr>
                        <a:t>2013-2014</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184</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96</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168</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448</a:t>
                      </a:r>
                      <a:endParaRPr lang="en-US" sz="2400" b="0"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r>
                        <a:rPr lang="en-US" sz="2400" u="none" strike="noStrike">
                          <a:effectLst/>
                        </a:rPr>
                        <a:t>2014-2015</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180</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73</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160</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413</a:t>
                      </a:r>
                      <a:endParaRPr lang="en-US" sz="2400" b="0" i="0" u="none" strike="noStrike">
                        <a:solidFill>
                          <a:srgbClr val="000000"/>
                        </a:solidFill>
                        <a:effectLst/>
                        <a:latin typeface="Times New Roman" panose="02020603050405020304" pitchFamily="18" charset="0"/>
                      </a:endParaRPr>
                    </a:p>
                  </a:txBody>
                  <a:tcPr marL="9525" marR="9525" marT="9525" marB="0"/>
                </a:tc>
              </a:tr>
              <a:tr h="642496">
                <a:tc>
                  <a:txBody>
                    <a:bodyPr/>
                    <a:lstStyle/>
                    <a:p>
                      <a:pPr algn="l" fontAlgn="t"/>
                      <a:r>
                        <a:rPr lang="en-US" sz="2400" u="none" strike="noStrike">
                          <a:effectLst/>
                        </a:rPr>
                        <a:t>2015-2016</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179</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70</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a:effectLst/>
                        </a:rPr>
                        <a:t>156</a:t>
                      </a:r>
                      <a:endParaRPr lang="en-US" sz="24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2400" u="none" strike="noStrike" dirty="0">
                          <a:effectLst/>
                        </a:rPr>
                        <a:t>405</a:t>
                      </a:r>
                      <a:endParaRPr lang="en-US" sz="2400" b="0" i="0" u="none" strike="noStrike" dirty="0">
                        <a:solidFill>
                          <a:srgbClr val="000000"/>
                        </a:solidFill>
                        <a:effectLst/>
                        <a:latin typeface="Times New Roman" panose="02020603050405020304" pitchFamily="18" charset="0"/>
                      </a:endParaRPr>
                    </a:p>
                  </a:txBody>
                  <a:tcPr marL="9525" marR="9525" marT="9525" marB="0"/>
                </a:tc>
              </a:tr>
            </a:tbl>
          </a:graphicData>
        </a:graphic>
      </p:graphicFrame>
    </p:spTree>
    <p:extLst>
      <p:ext uri="{BB962C8B-B14F-4D97-AF65-F5344CB8AC3E}">
        <p14:creationId xmlns:p14="http://schemas.microsoft.com/office/powerpoint/2010/main" val="259127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289851"/>
              </p:ext>
            </p:extLst>
          </p:nvPr>
        </p:nvGraphicFramePr>
        <p:xfrm>
          <a:off x="239151" y="182880"/>
          <a:ext cx="11184987" cy="6330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20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Cuts—</a:t>
            </a:r>
            <a:r>
              <a:rPr lang="en-US" sz="3200" b="1" dirty="0" smtClean="0"/>
              <a:t>the list keeps growing</a:t>
            </a:r>
            <a:endParaRPr lang="en-US" sz="3200" dirty="0"/>
          </a:p>
        </p:txBody>
      </p:sp>
      <p:sp>
        <p:nvSpPr>
          <p:cNvPr id="3" name="Content Placeholder 2"/>
          <p:cNvSpPr>
            <a:spLocks noGrp="1"/>
          </p:cNvSpPr>
          <p:nvPr>
            <p:ph idx="1"/>
          </p:nvPr>
        </p:nvSpPr>
        <p:spPr>
          <a:xfrm>
            <a:off x="209861" y="1870364"/>
            <a:ext cx="11797259" cy="4455485"/>
          </a:xfrm>
        </p:spPr>
        <p:txBody>
          <a:bodyPr numCol="2">
            <a:normAutofit fontScale="85000" lnSpcReduction="20000"/>
          </a:bodyPr>
          <a:lstStyle/>
          <a:p>
            <a:r>
              <a:rPr lang="en-US" dirty="0" smtClean="0"/>
              <a:t>Academic </a:t>
            </a:r>
            <a:r>
              <a:rPr lang="en-US" dirty="0"/>
              <a:t>Freedom </a:t>
            </a:r>
            <a:r>
              <a:rPr lang="en-US" dirty="0" smtClean="0"/>
              <a:t>and Development (TT </a:t>
            </a:r>
            <a:r>
              <a:rPr lang="en-US" dirty="0"/>
              <a:t>faculty replaced by </a:t>
            </a:r>
            <a:r>
              <a:rPr lang="en-US" dirty="0" smtClean="0"/>
              <a:t>NTT)</a:t>
            </a:r>
          </a:p>
          <a:p>
            <a:r>
              <a:rPr lang="en-US" dirty="0" smtClean="0"/>
              <a:t>Pension plan changes (from defined benefit to defined contribution)</a:t>
            </a:r>
          </a:p>
          <a:p>
            <a:r>
              <a:rPr lang="en-US" dirty="0" smtClean="0"/>
              <a:t>Reduced retirement healthcare </a:t>
            </a:r>
          </a:p>
          <a:p>
            <a:r>
              <a:rPr lang="en-US" dirty="0" smtClean="0"/>
              <a:t>Increased pension contributions</a:t>
            </a:r>
          </a:p>
          <a:p>
            <a:r>
              <a:rPr lang="en-US" dirty="0" smtClean="0"/>
              <a:t>Increased </a:t>
            </a:r>
            <a:r>
              <a:rPr lang="en-US" dirty="0"/>
              <a:t>health </a:t>
            </a:r>
            <a:r>
              <a:rPr lang="en-US" dirty="0" smtClean="0"/>
              <a:t>plan costs</a:t>
            </a:r>
          </a:p>
          <a:p>
            <a:r>
              <a:rPr lang="en-US" dirty="0" smtClean="0"/>
              <a:t>Increased parking costs</a:t>
            </a:r>
          </a:p>
          <a:p>
            <a:r>
              <a:rPr lang="en-US" dirty="0" smtClean="0"/>
              <a:t>Long-term care option</a:t>
            </a:r>
          </a:p>
          <a:p>
            <a:r>
              <a:rPr lang="en-US" dirty="0" smtClean="0"/>
              <a:t>Reduced compensation for summer teaching</a:t>
            </a:r>
            <a:endParaRPr lang="en-US" dirty="0"/>
          </a:p>
          <a:p>
            <a:r>
              <a:rPr lang="en-US" dirty="0" smtClean="0"/>
              <a:t>Faculty </a:t>
            </a:r>
            <a:r>
              <a:rPr lang="en-US" dirty="0"/>
              <a:t>Research </a:t>
            </a:r>
            <a:r>
              <a:rPr lang="en-US" dirty="0" smtClean="0"/>
              <a:t>Grants</a:t>
            </a:r>
          </a:p>
          <a:p>
            <a:r>
              <a:rPr lang="en-US" dirty="0"/>
              <a:t>Fewer TAs and graduate fellowships (graders for Gen Ed courses)</a:t>
            </a:r>
          </a:p>
          <a:p>
            <a:r>
              <a:rPr lang="en-US" dirty="0"/>
              <a:t>Diminished graduate </a:t>
            </a:r>
            <a:r>
              <a:rPr lang="en-US" dirty="0" smtClean="0"/>
              <a:t>programs</a:t>
            </a:r>
            <a:endParaRPr lang="en-US" dirty="0"/>
          </a:p>
          <a:p>
            <a:r>
              <a:rPr lang="en-US" dirty="0"/>
              <a:t>Diminished start-up funds</a:t>
            </a:r>
          </a:p>
          <a:p>
            <a:r>
              <a:rPr lang="en-US" dirty="0"/>
              <a:t>Office/work space/labs</a:t>
            </a:r>
          </a:p>
          <a:p>
            <a:r>
              <a:rPr lang="en-US" dirty="0" smtClean="0"/>
              <a:t>Travel </a:t>
            </a:r>
            <a:r>
              <a:rPr lang="en-US" dirty="0"/>
              <a:t>funds</a:t>
            </a:r>
          </a:p>
          <a:p>
            <a:r>
              <a:rPr lang="en-US" dirty="0"/>
              <a:t>Physical library </a:t>
            </a:r>
            <a:r>
              <a:rPr lang="en-US" dirty="0" smtClean="0"/>
              <a:t>books</a:t>
            </a:r>
            <a:endParaRPr lang="en-US" dirty="0"/>
          </a:p>
          <a:p>
            <a:r>
              <a:rPr lang="en-US" dirty="0" smtClean="0"/>
              <a:t>No </a:t>
            </a:r>
            <a:r>
              <a:rPr lang="en-US" dirty="0"/>
              <a:t>food for activities</a:t>
            </a:r>
          </a:p>
          <a:p>
            <a:r>
              <a:rPr lang="en-US" dirty="0"/>
              <a:t>No budget for enrichment, recruitment</a:t>
            </a:r>
          </a:p>
          <a:p>
            <a:r>
              <a:rPr lang="en-US" dirty="0"/>
              <a:t>Printers</a:t>
            </a:r>
          </a:p>
          <a:p>
            <a:r>
              <a:rPr lang="en-US" dirty="0"/>
              <a:t>Licenses for survey/research </a:t>
            </a:r>
            <a:r>
              <a:rPr lang="en-US" dirty="0" smtClean="0"/>
              <a:t>tools, software </a:t>
            </a:r>
            <a:r>
              <a:rPr lang="en-US" dirty="0"/>
              <a:t>and data-bases</a:t>
            </a:r>
          </a:p>
          <a:p>
            <a:r>
              <a:rPr lang="en-US" dirty="0"/>
              <a:t>Server </a:t>
            </a:r>
            <a:r>
              <a:rPr lang="en-US" dirty="0" smtClean="0"/>
              <a:t>space</a:t>
            </a:r>
            <a:endParaRPr lang="en-US" dirty="0"/>
          </a:p>
        </p:txBody>
      </p:sp>
    </p:spTree>
    <p:extLst>
      <p:ext uri="{BB962C8B-B14F-4D97-AF65-F5344CB8AC3E}">
        <p14:creationId xmlns:p14="http://schemas.microsoft.com/office/powerpoint/2010/main" val="2095853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UMKC Headcount of Assistant Professors</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355677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682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5" y="692811"/>
            <a:ext cx="10515600" cy="1649549"/>
          </a:xfrm>
        </p:spPr>
        <p:txBody>
          <a:bodyPr>
            <a:noAutofit/>
          </a:bodyPr>
          <a:lstStyle/>
          <a:p>
            <a:pPr marL="0" indent="0" algn="ctr"/>
            <a:r>
              <a:rPr lang="en-US" sz="3200" dirty="0"/>
              <a:t>Expenditure data from Integrated Postsecondary Education Data System (IPEDS) Finance </a:t>
            </a:r>
            <a:r>
              <a:rPr lang="en-US" sz="3200" dirty="0" smtClean="0"/>
              <a:t>survey</a:t>
            </a:r>
            <a:r>
              <a:rPr lang="en-US" sz="3200" dirty="0"/>
              <a:t/>
            </a:r>
            <a:br>
              <a:rPr lang="en-US" sz="3200" dirty="0"/>
            </a:br>
            <a:r>
              <a:rPr lang="en-US" sz="3200" dirty="0"/>
              <a:t/>
            </a:r>
            <a:br>
              <a:rPr lang="en-US" sz="3200" dirty="0"/>
            </a:br>
            <a:endParaRPr lang="en-US" sz="3200" b="1" dirty="0"/>
          </a:p>
        </p:txBody>
      </p:sp>
      <p:sp>
        <p:nvSpPr>
          <p:cNvPr id="3" name="Content Placeholder 2"/>
          <p:cNvSpPr>
            <a:spLocks noGrp="1"/>
          </p:cNvSpPr>
          <p:nvPr>
            <p:ph idx="1"/>
          </p:nvPr>
        </p:nvSpPr>
        <p:spPr>
          <a:xfrm>
            <a:off x="838200" y="2622783"/>
            <a:ext cx="10515600" cy="3554180"/>
          </a:xfrm>
        </p:spPr>
        <p:txBody>
          <a:bodyPr>
            <a:normAutofit/>
          </a:bodyPr>
          <a:lstStyle/>
          <a:p>
            <a:pPr marL="0" indent="0">
              <a:buNone/>
            </a:pPr>
            <a:r>
              <a:rPr lang="en-US" sz="3000" dirty="0" smtClean="0"/>
              <a:t>Classifies spending according to </a:t>
            </a:r>
            <a:r>
              <a:rPr lang="en-US" sz="3000" i="1" dirty="0" smtClean="0"/>
              <a:t>function</a:t>
            </a:r>
            <a:r>
              <a:rPr lang="en-US" sz="3000" dirty="0" smtClean="0"/>
              <a:t> or </a:t>
            </a:r>
            <a:r>
              <a:rPr lang="en-US" sz="3000" i="1" dirty="0" smtClean="0"/>
              <a:t>activity</a:t>
            </a:r>
            <a:r>
              <a:rPr lang="en-US" sz="3000" dirty="0"/>
              <a:t>.</a:t>
            </a:r>
            <a:endParaRPr lang="en-US" sz="3000" dirty="0" smtClean="0"/>
          </a:p>
          <a:p>
            <a:pPr marL="0" indent="0">
              <a:buNone/>
            </a:pPr>
            <a:endParaRPr lang="en-US" sz="3000" dirty="0" smtClean="0"/>
          </a:p>
          <a:p>
            <a:pPr marL="0" indent="0">
              <a:buNone/>
            </a:pPr>
            <a:r>
              <a:rPr lang="en-US" sz="3000" dirty="0"/>
              <a:t>Salaries and Benefits </a:t>
            </a:r>
            <a:r>
              <a:rPr lang="en-US" sz="3000" dirty="0" smtClean="0"/>
              <a:t>are used here as the measure </a:t>
            </a:r>
            <a:r>
              <a:rPr lang="en-US" sz="3000" dirty="0"/>
              <a:t>of changes in </a:t>
            </a:r>
            <a:r>
              <a:rPr lang="en-US" sz="3000" dirty="0" smtClean="0"/>
              <a:t>spending.</a:t>
            </a:r>
            <a:endParaRPr lang="en-US" sz="3000" dirty="0"/>
          </a:p>
        </p:txBody>
      </p:sp>
    </p:spTree>
    <p:extLst>
      <p:ext uri="{BB962C8B-B14F-4D97-AF65-F5344CB8AC3E}">
        <p14:creationId xmlns:p14="http://schemas.microsoft.com/office/powerpoint/2010/main" val="344913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4599091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5035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Tenured/Tenure Track Faculty</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Data from IPEDS Human Resources survey.</a:t>
            </a:r>
          </a:p>
          <a:p>
            <a:pPr marL="0" indent="0">
              <a:buNone/>
            </a:pPr>
            <a:endParaRPr lang="en-US" dirty="0"/>
          </a:p>
          <a:p>
            <a:pPr marL="0" indent="0">
              <a:buNone/>
            </a:pPr>
            <a:r>
              <a:rPr lang="en-US" dirty="0" smtClean="0"/>
              <a:t>Included here are Tenure/Tenure Track faculty whose primary responsibility is Instruction, Research or Public Service.</a:t>
            </a:r>
          </a:p>
          <a:p>
            <a:pPr marL="0" indent="0">
              <a:buNone/>
            </a:pPr>
            <a:endParaRPr lang="en-US" dirty="0" smtClean="0"/>
          </a:p>
          <a:p>
            <a:pPr marL="0" indent="0">
              <a:buNone/>
            </a:pPr>
            <a:r>
              <a:rPr lang="en-US" dirty="0" smtClean="0"/>
              <a:t>Faculty whose primary responsibility is administration are excluded.</a:t>
            </a:r>
          </a:p>
          <a:p>
            <a:pPr marL="0" indent="0">
              <a:buNone/>
            </a:pPr>
            <a:endParaRPr lang="en-US" dirty="0"/>
          </a:p>
          <a:p>
            <a:pPr marL="0" indent="0">
              <a:buNone/>
            </a:pPr>
            <a:r>
              <a:rPr lang="en-US" dirty="0" smtClean="0"/>
              <a:t>Medical School faculty are excluded because of reporting errors in some years.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7341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88668"/>
            <a:ext cx="1925782" cy="369332"/>
          </a:xfrm>
          <a:prstGeom prst="rect">
            <a:avLst/>
          </a:prstGeom>
          <a:noFill/>
        </p:spPr>
        <p:txBody>
          <a:bodyPr wrap="square" rtlCol="0">
            <a:spAutoFit/>
          </a:bodyPr>
          <a:lstStyle/>
          <a:p>
            <a:r>
              <a:rPr lang="en-US" dirty="0" smtClean="0"/>
              <a:t>Source: IPEDS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392829798"/>
              </p:ext>
            </p:extLst>
          </p:nvPr>
        </p:nvGraphicFramePr>
        <p:xfrm>
          <a:off x="0" y="0"/>
          <a:ext cx="12095017" cy="6331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886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88668"/>
            <a:ext cx="1717964" cy="369332"/>
          </a:xfrm>
          <a:prstGeom prst="rect">
            <a:avLst/>
          </a:prstGeom>
          <a:noFill/>
        </p:spPr>
        <p:txBody>
          <a:bodyPr wrap="square" rtlCol="0">
            <a:spAutoFit/>
          </a:bodyPr>
          <a:lstStyle/>
          <a:p>
            <a:r>
              <a:rPr lang="en-US" dirty="0" smtClean="0"/>
              <a:t>Source: IPEDS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13522588"/>
              </p:ext>
            </p:extLst>
          </p:nvPr>
        </p:nvGraphicFramePr>
        <p:xfrm>
          <a:off x="0" y="0"/>
          <a:ext cx="12095017" cy="6516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627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Non-Instructional Staff</a:t>
            </a:r>
            <a:endParaRPr lang="en-US" b="1" dirty="0"/>
          </a:p>
        </p:txBody>
      </p:sp>
      <p:sp>
        <p:nvSpPr>
          <p:cNvPr id="3" name="Content Placeholder 2"/>
          <p:cNvSpPr>
            <a:spLocks noGrp="1"/>
          </p:cNvSpPr>
          <p:nvPr>
            <p:ph idx="1"/>
          </p:nvPr>
        </p:nvSpPr>
        <p:spPr/>
        <p:txBody>
          <a:bodyPr>
            <a:normAutofit/>
          </a:bodyPr>
          <a:lstStyle/>
          <a:p>
            <a:pPr marL="457200" lvl="1" indent="0">
              <a:buNone/>
            </a:pPr>
            <a:r>
              <a:rPr lang="en-US" sz="4000" dirty="0"/>
              <a:t>Source for Non-Instructional Staff data is </a:t>
            </a:r>
            <a:r>
              <a:rPr lang="en-US" sz="4000" dirty="0" smtClean="0"/>
              <a:t>IPEDS Human </a:t>
            </a:r>
            <a:r>
              <a:rPr lang="en-US" sz="4000" dirty="0"/>
              <a:t>Resources survey.</a:t>
            </a:r>
          </a:p>
          <a:p>
            <a:pPr marL="457200" lvl="1" indent="0">
              <a:buNone/>
            </a:pPr>
            <a:endParaRPr lang="en-US" sz="4000" dirty="0"/>
          </a:p>
          <a:p>
            <a:pPr marL="457200" lvl="1" indent="0">
              <a:buNone/>
            </a:pPr>
            <a:r>
              <a:rPr lang="en-US" sz="4000" dirty="0"/>
              <a:t>HR survey classifies employees according to </a:t>
            </a:r>
            <a:r>
              <a:rPr lang="en-US" sz="4000" i="1" dirty="0"/>
              <a:t>occupation</a:t>
            </a:r>
            <a:r>
              <a:rPr lang="en-US" sz="4000" dirty="0" smtClean="0"/>
              <a:t>.</a:t>
            </a:r>
            <a:endParaRPr lang="en-US" sz="4000" dirty="0"/>
          </a:p>
        </p:txBody>
      </p:sp>
    </p:spTree>
    <p:extLst>
      <p:ext uri="{BB962C8B-B14F-4D97-AF65-F5344CB8AC3E}">
        <p14:creationId xmlns:p14="http://schemas.microsoft.com/office/powerpoint/2010/main" val="32401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Non-Instructional Staff</a:t>
            </a:r>
            <a:endParaRPr lang="en-US" b="1" dirty="0"/>
          </a:p>
        </p:txBody>
      </p:sp>
      <p:sp>
        <p:nvSpPr>
          <p:cNvPr id="3" name="Content Placeholder 2"/>
          <p:cNvSpPr>
            <a:spLocks noGrp="1"/>
          </p:cNvSpPr>
          <p:nvPr>
            <p:ph idx="1"/>
          </p:nvPr>
        </p:nvSpPr>
        <p:spPr/>
        <p:txBody>
          <a:bodyPr>
            <a:normAutofit lnSpcReduction="10000"/>
          </a:bodyPr>
          <a:lstStyle/>
          <a:p>
            <a:pPr marL="457200" lvl="1" indent="0">
              <a:buNone/>
            </a:pPr>
            <a:r>
              <a:rPr lang="en-US" sz="4000" dirty="0" smtClean="0"/>
              <a:t>“Death by a Thousand Cuts” report documented growth in “Executive/Administrative/Managerial” employees.</a:t>
            </a:r>
            <a:endParaRPr lang="en-US" sz="4000" dirty="0"/>
          </a:p>
          <a:p>
            <a:pPr marL="457200" lvl="1" indent="0">
              <a:buNone/>
            </a:pPr>
            <a:endParaRPr lang="en-US" sz="4000" dirty="0"/>
          </a:p>
          <a:p>
            <a:pPr marL="457200" lvl="1" indent="0">
              <a:buNone/>
            </a:pPr>
            <a:r>
              <a:rPr lang="en-US" sz="4000" dirty="0"/>
              <a:t>Changes to occupational classifications beginning with the 2012 IPEDS HR survey make data incompatible with earlier years.</a:t>
            </a:r>
          </a:p>
          <a:p>
            <a:pPr marL="457200" lvl="1" indent="0">
              <a:buNone/>
            </a:pPr>
            <a:endParaRPr lang="en-US" sz="4000" dirty="0"/>
          </a:p>
        </p:txBody>
      </p:sp>
    </p:spTree>
    <p:extLst>
      <p:ext uri="{BB962C8B-B14F-4D97-AF65-F5344CB8AC3E}">
        <p14:creationId xmlns:p14="http://schemas.microsoft.com/office/powerpoint/2010/main" val="30137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Non-Instructional Staff</a:t>
            </a:r>
            <a:endParaRPr lang="en-US" b="1"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4000" dirty="0"/>
              <a:t>Also, </a:t>
            </a:r>
            <a:r>
              <a:rPr lang="en-US" sz="4000" dirty="0" smtClean="0"/>
              <a:t>during this period UMKC undertook a “global </a:t>
            </a:r>
            <a:r>
              <a:rPr lang="en-US" sz="4000" dirty="0"/>
              <a:t>grading process</a:t>
            </a:r>
            <a:r>
              <a:rPr lang="en-US" sz="4000" dirty="0" smtClean="0"/>
              <a:t>”.</a:t>
            </a:r>
          </a:p>
          <a:p>
            <a:pPr marL="457200" lvl="1" indent="0">
              <a:buNone/>
            </a:pPr>
            <a:endParaRPr lang="en-US" sz="4000" dirty="0" smtClean="0"/>
          </a:p>
          <a:p>
            <a:pPr marL="457200" lvl="1" indent="0">
              <a:buNone/>
            </a:pPr>
            <a:r>
              <a:rPr lang="en-US" sz="4000" dirty="0"/>
              <a:t>This resulted in many employees’ titles being changed, and in many cases their occupational code was changed as well.  </a:t>
            </a:r>
          </a:p>
          <a:p>
            <a:pPr marL="457200" lvl="1" indent="0">
              <a:buNone/>
            </a:pPr>
            <a:endParaRPr lang="en-US" sz="4000" dirty="0"/>
          </a:p>
          <a:p>
            <a:pPr marL="457200" lvl="1" indent="0">
              <a:buNone/>
            </a:pPr>
            <a:r>
              <a:rPr lang="en-US" sz="4000" dirty="0"/>
              <a:t>This introduces additional incompatibilities in the data pre and post 2012, and may </a:t>
            </a:r>
            <a:r>
              <a:rPr lang="en-US" sz="4000" dirty="0" smtClean="0"/>
              <a:t>be responsible for </a:t>
            </a:r>
            <a:r>
              <a:rPr lang="en-US" sz="4000" dirty="0"/>
              <a:t>some of the changes </a:t>
            </a:r>
            <a:r>
              <a:rPr lang="en-US" sz="4000" dirty="0" smtClean="0"/>
              <a:t>observed since </a:t>
            </a:r>
            <a:r>
              <a:rPr lang="en-US" sz="4000" dirty="0"/>
              <a:t>2012.</a:t>
            </a:r>
          </a:p>
          <a:p>
            <a:pPr marL="457200" lvl="1" indent="0">
              <a:buNone/>
            </a:pPr>
            <a:endParaRPr lang="en-US" sz="4000" dirty="0" smtClean="0"/>
          </a:p>
        </p:txBody>
      </p:sp>
    </p:spTree>
    <p:extLst>
      <p:ext uri="{BB962C8B-B14F-4D97-AF65-F5344CB8AC3E}">
        <p14:creationId xmlns:p14="http://schemas.microsoft.com/office/powerpoint/2010/main" val="30165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62745328"/>
              </p:ext>
            </p:extLst>
          </p:nvPr>
        </p:nvGraphicFramePr>
        <p:xfrm>
          <a:off x="138548" y="98371"/>
          <a:ext cx="11873343" cy="6565673"/>
        </p:xfrm>
        <a:graphic>
          <a:graphicData uri="http://schemas.openxmlformats.org/drawingml/2006/table">
            <a:tbl>
              <a:tblPr/>
              <a:tblGrid>
                <a:gridCol w="4666764"/>
                <a:gridCol w="800731"/>
                <a:gridCol w="800731"/>
                <a:gridCol w="800731"/>
                <a:gridCol w="800731"/>
                <a:gridCol w="800731"/>
                <a:gridCol w="800731"/>
                <a:gridCol w="800731"/>
                <a:gridCol w="800731"/>
                <a:gridCol w="800731"/>
              </a:tblGrid>
              <a:tr h="262505">
                <a:tc gridSpan="4">
                  <a:txBody>
                    <a:bodyPr/>
                    <a:lstStyle/>
                    <a:p>
                      <a:pPr algn="l" fontAlgn="b"/>
                      <a:r>
                        <a:rPr lang="en-US" sz="1600" b="1" i="0" u="none" strike="noStrike" dirty="0">
                          <a:solidFill>
                            <a:srgbClr val="000000"/>
                          </a:solidFill>
                          <a:effectLst/>
                          <a:latin typeface="Calibri"/>
                        </a:rPr>
                        <a:t>UMKC NON-INSTRUCTIONAL STAFF: Full Time </a:t>
                      </a:r>
                      <a:r>
                        <a:rPr lang="en-US" sz="1600" b="1" i="0" u="none" strike="noStrike" dirty="0" smtClean="0">
                          <a:solidFill>
                            <a:srgbClr val="000000"/>
                          </a:solidFill>
                          <a:effectLst/>
                          <a:latin typeface="Calibri"/>
                        </a:rPr>
                        <a:t>(excluding </a:t>
                      </a:r>
                      <a:r>
                        <a:rPr lang="en-US" sz="1600" b="1" i="0" u="none" strike="noStrike" dirty="0">
                          <a:solidFill>
                            <a:srgbClr val="000000"/>
                          </a:solidFill>
                          <a:effectLst/>
                          <a:latin typeface="Calibri"/>
                        </a:rPr>
                        <a:t>Medical School)</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r>
              <a:tr h="262505">
                <a:tc>
                  <a:txBody>
                    <a:bodyPr/>
                    <a:lstStyle/>
                    <a:p>
                      <a:pPr algn="l" fontAlgn="b"/>
                      <a:r>
                        <a:rPr lang="en-US" sz="1600" b="0" i="0" u="none" strike="noStrike" dirty="0">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effectLst/>
                          <a:latin typeface="Calibri"/>
                        </a:rPr>
                        <a:t> </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effectLst/>
                          <a:latin typeface="Calibri"/>
                        </a:rPr>
                        <a:t> </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effectLst/>
                          <a:latin typeface="Calibri"/>
                        </a:rPr>
                        <a:t> </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effectLst/>
                          <a:latin typeface="Calibri"/>
                        </a:rPr>
                        <a:t> </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effectLst/>
                          <a:latin typeface="Calibri"/>
                        </a:rPr>
                        <a:t> </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effectLst/>
                          <a:latin typeface="Calibri"/>
                        </a:rPr>
                        <a:t> </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1" i="0" u="none" strike="noStrike">
                          <a:solidFill>
                            <a:srgbClr val="000000"/>
                          </a:solidFill>
                          <a:effectLst/>
                          <a:latin typeface="Calibri"/>
                        </a:rPr>
                        <a:t>Change</a:t>
                      </a:r>
                    </a:p>
                  </a:txBody>
                  <a:tcPr marL="8715" marR="8715" marT="8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262505">
                <a:tc>
                  <a:txBody>
                    <a:bodyPr/>
                    <a:lstStyle/>
                    <a:p>
                      <a:pPr algn="l" fontAlgn="b"/>
                      <a:r>
                        <a:rPr lang="en-US" sz="1600" b="1" i="0" u="none" strike="noStrike" dirty="0">
                          <a:solidFill>
                            <a:srgbClr val="000000"/>
                          </a:solidFill>
                          <a:effectLst/>
                          <a:latin typeface="Calibri"/>
                        </a:rPr>
                        <a:t>Occupational Classification</a:t>
                      </a:r>
                    </a:p>
                  </a:txBody>
                  <a:tcPr marL="8715" marR="8715" marT="8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Fall 2008</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Fall 2009</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Fall 2010</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Fall 2011</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Fall 2012</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Fall 2013</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Fall 2014</a:t>
                      </a:r>
                    </a:p>
                  </a:txBody>
                  <a:tcPr marL="8715" marR="8715" marT="8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08-11</a:t>
                      </a:r>
                    </a:p>
                  </a:txBody>
                  <a:tcPr marL="8715" marR="8715" marT="8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12-14</a:t>
                      </a:r>
                    </a:p>
                  </a:txBody>
                  <a:tcPr marL="8715" marR="8715" marT="8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2505">
                <a:tc>
                  <a:txBody>
                    <a:bodyPr/>
                    <a:lstStyle/>
                    <a:p>
                      <a:pPr algn="l" fontAlgn="b"/>
                      <a:r>
                        <a:rPr lang="en-US" sz="1600" b="1" i="0" u="none" strike="noStrike" dirty="0">
                          <a:solidFill>
                            <a:srgbClr val="000000"/>
                          </a:solidFill>
                          <a:effectLst/>
                          <a:latin typeface="Calibri"/>
                        </a:rPr>
                        <a:t>Management</a:t>
                      </a:r>
                    </a:p>
                  </a:txBody>
                  <a:tcPr marL="8715" marR="8715" marT="8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277</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267</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259</a:t>
                      </a:r>
                    </a:p>
                  </a:txBody>
                  <a:tcPr marL="8715" marR="8715" marT="8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-18</a:t>
                      </a:r>
                    </a:p>
                  </a:txBody>
                  <a:tcPr marL="8715" marR="8715" marT="8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2505">
                <a:tc gridSpan="4">
                  <a:txBody>
                    <a:bodyPr/>
                    <a:lstStyle/>
                    <a:p>
                      <a:pPr algn="l" fontAlgn="b"/>
                      <a:r>
                        <a:rPr lang="en-US" sz="1600" b="1" i="0" u="none" strike="noStrike" dirty="0">
                          <a:solidFill>
                            <a:srgbClr val="000000"/>
                          </a:solidFill>
                          <a:effectLst/>
                          <a:latin typeface="Calibri"/>
                        </a:rPr>
                        <a:t>Community, Social Service, Legal, Arts, Design, Entertainment, Sports, and Media</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166</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173</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213</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47</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dirty="0">
                          <a:solidFill>
                            <a:srgbClr val="000000"/>
                          </a:solidFill>
                          <a:effectLst/>
                          <a:latin typeface="Calibri"/>
                        </a:rPr>
                        <a:t>Business and Financial Operations</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73</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75</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91</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18</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dirty="0">
                          <a:solidFill>
                            <a:srgbClr val="000000"/>
                          </a:solidFill>
                          <a:effectLst/>
                          <a:latin typeface="Calibri"/>
                        </a:rPr>
                        <a:t>Librarians</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31</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36</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38</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7</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Archivists, Curators, and Museum Technicians</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4</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5</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5</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1</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Production, Transportation, and Material Moving</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8</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12</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9</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1</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Sales and Related</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0</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0</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Public Service Staff</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-1</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Office and Administrative Support</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326</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313</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323</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-3</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Healthcare Practitioners and Technical</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21</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21</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18</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-3</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Computer, Engineering and Science</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184</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182</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177</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-7</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Natural Resources, Construction , and Maintenance</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72</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70</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64</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-8</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Service</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183</a:t>
                      </a:r>
                    </a:p>
                  </a:txBody>
                  <a:tcPr marL="8715" marR="8715" marT="871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183</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174</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-9</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Research Staff</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26</a:t>
                      </a:r>
                    </a:p>
                  </a:txBody>
                  <a:tcPr marL="8715" marR="8715" marT="871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23</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13</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-13</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5981">
                <a:tc>
                  <a:txBody>
                    <a:bodyPr/>
                    <a:lstStyle/>
                    <a:p>
                      <a:pPr algn="l" fontAlgn="b"/>
                      <a:r>
                        <a:rPr lang="en-US" sz="1600" b="1" i="0" u="none" strike="noStrike" dirty="0" smtClean="0">
                          <a:solidFill>
                            <a:srgbClr val="000000"/>
                          </a:solidFill>
                          <a:effectLst/>
                          <a:latin typeface="Calibri"/>
                        </a:rPr>
                        <a:t>Student, </a:t>
                      </a:r>
                      <a:r>
                        <a:rPr lang="en-US" sz="1600" b="1" i="0" u="none" strike="noStrike" dirty="0">
                          <a:solidFill>
                            <a:srgbClr val="000000"/>
                          </a:solidFill>
                          <a:effectLst/>
                          <a:latin typeface="Calibri"/>
                        </a:rPr>
                        <a:t>Academic </a:t>
                      </a:r>
                      <a:r>
                        <a:rPr lang="en-US" sz="1600" b="1" i="0" u="none" strike="noStrike" dirty="0" smtClean="0">
                          <a:solidFill>
                            <a:srgbClr val="000000"/>
                          </a:solidFill>
                          <a:effectLst/>
                          <a:latin typeface="Calibri"/>
                        </a:rPr>
                        <a:t>Affairs, </a:t>
                      </a:r>
                      <a:r>
                        <a:rPr lang="en-US" sz="1600" b="1" i="0" u="none" strike="noStrike" dirty="0">
                          <a:solidFill>
                            <a:srgbClr val="000000"/>
                          </a:solidFill>
                          <a:effectLst/>
                          <a:latin typeface="Calibri"/>
                        </a:rPr>
                        <a:t>Other Education Services</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53</a:t>
                      </a:r>
                    </a:p>
                  </a:txBody>
                  <a:tcPr marL="8715" marR="8715" marT="871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55</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29</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-24</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Library Technicians</a:t>
                      </a:r>
                    </a:p>
                  </a:txBody>
                  <a:tcPr marL="8715" marR="8715" marT="8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28</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28</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a:t>
                      </a:r>
                    </a:p>
                  </a:txBody>
                  <a:tcPr marL="8715" marR="8715" marT="8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-26</a:t>
                      </a:r>
                    </a:p>
                  </a:txBody>
                  <a:tcPr marL="8715" marR="8715" marT="8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2505">
                <a:tc>
                  <a:txBody>
                    <a:bodyPr/>
                    <a:lstStyle/>
                    <a:p>
                      <a:pPr algn="l" fontAlgn="b"/>
                      <a:r>
                        <a:rPr lang="en-US" sz="1600" b="1" i="0" u="none" strike="noStrike">
                          <a:solidFill>
                            <a:srgbClr val="000000"/>
                          </a:solidFill>
                          <a:effectLst/>
                          <a:latin typeface="Calibri"/>
                        </a:rPr>
                        <a:t>Executive/Administrative/Managerial</a:t>
                      </a:r>
                    </a:p>
                  </a:txBody>
                  <a:tcPr marL="8715" marR="8715" marT="8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245</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258</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252</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274</a:t>
                      </a: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29</a:t>
                      </a:r>
                    </a:p>
                  </a:txBody>
                  <a:tcPr marL="8715" marR="8715" marT="8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2505">
                <a:tc>
                  <a:txBody>
                    <a:bodyPr/>
                    <a:lstStyle/>
                    <a:p>
                      <a:pPr algn="l" fontAlgn="b"/>
                      <a:r>
                        <a:rPr lang="en-US" sz="1600" b="1" i="0" u="none" strike="noStrike">
                          <a:solidFill>
                            <a:srgbClr val="000000"/>
                          </a:solidFill>
                          <a:effectLst/>
                          <a:latin typeface="Calibri"/>
                        </a:rPr>
                        <a:t>Other Professional (Support/Service)</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348</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355</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356</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354</a:t>
                      </a: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a:rPr>
                        <a:t>6</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Service/Maintenance</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157</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150</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149</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152</a:t>
                      </a: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dirty="0">
                          <a:solidFill>
                            <a:srgbClr val="000000"/>
                          </a:solidFill>
                          <a:effectLst/>
                          <a:latin typeface="Calibri"/>
                        </a:rPr>
                        <a:t>-5</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Skilled Crafts</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78</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76</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64</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69</a:t>
                      </a: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dirty="0">
                          <a:solidFill>
                            <a:srgbClr val="000000"/>
                          </a:solidFill>
                          <a:effectLst/>
                          <a:latin typeface="Calibri"/>
                        </a:rPr>
                        <a:t>-9</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077">
                <a:tc>
                  <a:txBody>
                    <a:bodyPr/>
                    <a:lstStyle/>
                    <a:p>
                      <a:pPr algn="l" fontAlgn="b"/>
                      <a:r>
                        <a:rPr lang="en-US" sz="1600" b="1" i="0" u="none" strike="noStrike">
                          <a:solidFill>
                            <a:srgbClr val="000000"/>
                          </a:solidFill>
                          <a:effectLst/>
                          <a:latin typeface="Calibri"/>
                        </a:rPr>
                        <a:t>Clerical and Secretarial</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a:rPr>
                        <a:t>333</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331</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324</a:t>
                      </a:r>
                    </a:p>
                  </a:txBody>
                  <a:tcPr marL="8715" marR="8715" marT="871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313</a:t>
                      </a: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a:rPr>
                        <a:t>-20</a:t>
                      </a:r>
                    </a:p>
                  </a:txBody>
                  <a:tcPr marL="8715" marR="8715" marT="87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a:noFill/>
                    </a:lnT>
                    <a:lnB>
                      <a:noFill/>
                    </a:lnB>
                  </a:tcPr>
                </a:tc>
              </a:tr>
              <a:tr h="262505">
                <a:tc>
                  <a:txBody>
                    <a:bodyPr/>
                    <a:lstStyle/>
                    <a:p>
                      <a:pPr algn="l" fontAlgn="b"/>
                      <a:r>
                        <a:rPr lang="en-US" sz="1600" b="1" i="0" u="none" strike="noStrike">
                          <a:solidFill>
                            <a:srgbClr val="000000"/>
                          </a:solidFill>
                          <a:effectLst/>
                          <a:latin typeface="Calibri"/>
                        </a:rPr>
                        <a:t>Technical/Paraprofessional</a:t>
                      </a:r>
                    </a:p>
                  </a:txBody>
                  <a:tcPr marL="8715" marR="8715" marT="8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209</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217</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216</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188</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-21</a:t>
                      </a:r>
                    </a:p>
                  </a:txBody>
                  <a:tcPr marL="8715" marR="8715" marT="8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8715" marR="8715" marT="8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617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713307"/>
          </a:xfrm>
        </p:spPr>
        <p:txBody>
          <a:bodyPr>
            <a:normAutofit fontScale="90000"/>
          </a:bodyPr>
          <a:lstStyle/>
          <a:p>
            <a:pPr algn="ctr"/>
            <a:r>
              <a:rPr lang="en-US" dirty="0" smtClean="0"/>
              <a:t>Three Data Sources</a:t>
            </a:r>
            <a:br>
              <a:rPr lang="en-US" dirty="0" smtClean="0"/>
            </a:br>
            <a:r>
              <a:rPr lang="en-US" dirty="0" smtClean="0"/>
              <a:t/>
            </a:r>
            <a:br>
              <a:rPr lang="en-US" dirty="0" smtClean="0"/>
            </a:br>
            <a:r>
              <a:rPr lang="en-US" sz="3200" dirty="0" smtClean="0"/>
              <a:t>What are the patterns?</a:t>
            </a:r>
            <a:endParaRPr lang="en-US" sz="3200" dirty="0"/>
          </a:p>
        </p:txBody>
      </p:sp>
      <p:sp>
        <p:nvSpPr>
          <p:cNvPr id="5" name="Content Placeholder 4"/>
          <p:cNvSpPr>
            <a:spLocks noGrp="1"/>
          </p:cNvSpPr>
          <p:nvPr>
            <p:ph idx="1"/>
          </p:nvPr>
        </p:nvSpPr>
        <p:spPr>
          <a:xfrm>
            <a:off x="838200" y="2111423"/>
            <a:ext cx="10515600" cy="4065540"/>
          </a:xfrm>
        </p:spPr>
        <p:txBody>
          <a:bodyPr>
            <a:normAutofit lnSpcReduction="10000"/>
          </a:bodyPr>
          <a:lstStyle/>
          <a:p>
            <a:endParaRPr lang="en-US" dirty="0"/>
          </a:p>
          <a:p>
            <a:r>
              <a:rPr lang="en-US" dirty="0" err="1" smtClean="0"/>
              <a:t>RooPlan</a:t>
            </a:r>
            <a:r>
              <a:rPr lang="en-US" dirty="0" smtClean="0"/>
              <a:t> Dashboard reviewed by Roger Pick (Bloch School), Tom </a:t>
            </a:r>
            <a:r>
              <a:rPr lang="en-US" dirty="0" err="1" smtClean="0"/>
              <a:t>Mardikes</a:t>
            </a:r>
            <a:r>
              <a:rPr lang="en-US" dirty="0" smtClean="0"/>
              <a:t> (A&amp;S) and Shannon Jackson (A&amp;S)</a:t>
            </a:r>
          </a:p>
          <a:p>
            <a:endParaRPr lang="en-US" dirty="0" smtClean="0"/>
          </a:p>
          <a:p>
            <a:r>
              <a:rPr lang="en-US" dirty="0" smtClean="0"/>
              <a:t>UM System Salary Report assembled by Roger Pick (Bloch School and AAUP)</a:t>
            </a:r>
          </a:p>
          <a:p>
            <a:endParaRPr lang="en-US" dirty="0" smtClean="0"/>
          </a:p>
          <a:p>
            <a:r>
              <a:rPr lang="en-US" dirty="0" smtClean="0"/>
              <a:t>IPEDS </a:t>
            </a:r>
            <a:r>
              <a:rPr lang="en-US" dirty="0"/>
              <a:t>Data reviewed </a:t>
            </a:r>
            <a:r>
              <a:rPr lang="en-US" dirty="0" smtClean="0"/>
              <a:t>by Erik Olsen (A&amp;S) and </a:t>
            </a:r>
            <a:r>
              <a:rPr lang="en-US" dirty="0"/>
              <a:t>Larry </a:t>
            </a:r>
            <a:r>
              <a:rPr lang="en-US" dirty="0" err="1"/>
              <a:t>Bunce</a:t>
            </a:r>
            <a:r>
              <a:rPr lang="en-US" dirty="0"/>
              <a:t> Director, Institutional Research</a:t>
            </a:r>
          </a:p>
          <a:p>
            <a:endParaRPr lang="en-US" dirty="0"/>
          </a:p>
        </p:txBody>
      </p:sp>
    </p:spTree>
    <p:extLst>
      <p:ext uri="{BB962C8B-B14F-4D97-AF65-F5344CB8AC3E}">
        <p14:creationId xmlns:p14="http://schemas.microsoft.com/office/powerpoint/2010/main" val="1644836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31919"/>
          </a:xfrm>
        </p:spPr>
        <p:txBody>
          <a:bodyPr/>
          <a:lstStyle/>
          <a:p>
            <a:pPr algn="ctr"/>
            <a:r>
              <a:rPr lang="en-US" b="1" dirty="0" smtClean="0"/>
              <a:t>Expenditures: Definitions</a:t>
            </a:r>
            <a:endParaRPr lang="en-US" b="1" dirty="0"/>
          </a:p>
        </p:txBody>
      </p:sp>
    </p:spTree>
    <p:extLst>
      <p:ext uri="{BB962C8B-B14F-4D97-AF65-F5344CB8AC3E}">
        <p14:creationId xmlns:p14="http://schemas.microsoft.com/office/powerpoint/2010/main" val="32566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Instruction</a:t>
            </a:r>
            <a:endParaRPr lang="en-US" dirty="0"/>
          </a:p>
        </p:txBody>
      </p:sp>
      <p:sp>
        <p:nvSpPr>
          <p:cNvPr id="3" name="Content Placeholder 2"/>
          <p:cNvSpPr>
            <a:spLocks noGrp="1"/>
          </p:cNvSpPr>
          <p:nvPr>
            <p:ph idx="1"/>
          </p:nvPr>
        </p:nvSpPr>
        <p:spPr>
          <a:xfrm>
            <a:off x="1981200" y="1600200"/>
            <a:ext cx="8229600" cy="4953000"/>
          </a:xfrm>
        </p:spPr>
        <p:txBody>
          <a:bodyPr>
            <a:normAutofit fontScale="92500" lnSpcReduction="20000"/>
          </a:bodyPr>
          <a:lstStyle/>
          <a:p>
            <a:pPr marL="0" indent="0">
              <a:buNone/>
            </a:pPr>
            <a:r>
              <a:rPr lang="en-US" dirty="0" smtClean="0"/>
              <a:t>“Expenditures of the colleges, schools, departments, and other instructional divisions of the institution and expenditures for departmental research and public service that are not separately budgeted are included in this classification. Also included are expenditures for both credit and noncredit activities. Expenditures for academic administration where the primary function is administration (e.g., academic deans) are excluded. The instruction category includes general academic instruction, occupational and vocational instruction, special session instruction, community education, preparatory and adult basic education, and remedial and tutorial instruction conducted by the teaching faculty for the institution's students.”</a:t>
            </a:r>
          </a:p>
          <a:p>
            <a:pPr marL="0" indent="0">
              <a:spcBef>
                <a:spcPts val="0"/>
              </a:spcBef>
              <a:buNone/>
              <a:defRPr/>
            </a:pPr>
            <a:endParaRPr lang="en-US" dirty="0" smtClean="0"/>
          </a:p>
          <a:p>
            <a:pPr marL="0" indent="0">
              <a:spcBef>
                <a:spcPts val="0"/>
              </a:spcBef>
              <a:buNone/>
              <a:defRPr/>
            </a:pPr>
            <a:r>
              <a:rPr lang="en-US" sz="2000" dirty="0"/>
              <a:t>Source: Source: Higher Education Data Center, highereddata.aft.org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1425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Institutional Support</a:t>
            </a:r>
            <a:endParaRPr lang="en-US" dirty="0"/>
          </a:p>
        </p:txBody>
      </p:sp>
      <p:sp>
        <p:nvSpPr>
          <p:cNvPr id="3" name="Content Placeholder 2"/>
          <p:cNvSpPr>
            <a:spLocks noGrp="1"/>
          </p:cNvSpPr>
          <p:nvPr>
            <p:ph idx="1"/>
          </p:nvPr>
        </p:nvSpPr>
        <p:spPr>
          <a:xfrm>
            <a:off x="1981200" y="1447800"/>
            <a:ext cx="8229600" cy="5105400"/>
          </a:xfrm>
        </p:spPr>
        <p:txBody>
          <a:bodyPr>
            <a:normAutofit/>
          </a:bodyPr>
          <a:lstStyle/>
          <a:p>
            <a:pPr marL="0" indent="0">
              <a:buNone/>
            </a:pPr>
            <a:r>
              <a:rPr lang="en-US" dirty="0" smtClean="0"/>
              <a:t>“</a:t>
            </a:r>
            <a:r>
              <a:rPr lang="en-US" dirty="0"/>
              <a:t>Expenditures for the day-to-day operational support of the institution, excluding expenditures for physical plant operations. Expenditures for general administrative services, executive direction and planning, legal and fiscal operations, and public relations/development are </a:t>
            </a:r>
            <a:r>
              <a:rPr lang="en-US" dirty="0" smtClean="0"/>
              <a:t>included.”</a:t>
            </a:r>
          </a:p>
          <a:p>
            <a:pPr marL="0" indent="0">
              <a:spcBef>
                <a:spcPts val="0"/>
              </a:spcBef>
              <a:buNone/>
              <a:defRPr/>
            </a:pPr>
            <a:endParaRPr lang="en-US" dirty="0" smtClean="0"/>
          </a:p>
          <a:p>
            <a:pPr marL="0" indent="0">
              <a:spcBef>
                <a:spcPts val="0"/>
              </a:spcBef>
              <a:buNone/>
              <a:defRPr/>
            </a:pPr>
            <a:r>
              <a:rPr lang="en-US" sz="2000" dirty="0"/>
              <a:t>Source: Source: Higher Education Data Center, highereddata.aft.org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63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Academic </a:t>
            </a:r>
            <a:r>
              <a:rPr lang="en-US" b="1" dirty="0" smtClean="0"/>
              <a:t>Support</a:t>
            </a:r>
            <a:endParaRPr lang="en-US" dirty="0"/>
          </a:p>
        </p:txBody>
      </p:sp>
      <p:sp>
        <p:nvSpPr>
          <p:cNvPr id="3" name="Content Placeholder 2"/>
          <p:cNvSpPr>
            <a:spLocks noGrp="1"/>
          </p:cNvSpPr>
          <p:nvPr>
            <p:ph idx="1"/>
          </p:nvPr>
        </p:nvSpPr>
        <p:spPr>
          <a:xfrm>
            <a:off x="1981200" y="1447800"/>
            <a:ext cx="8229600" cy="5105400"/>
          </a:xfrm>
        </p:spPr>
        <p:txBody>
          <a:bodyPr>
            <a:normAutofit/>
          </a:bodyPr>
          <a:lstStyle/>
          <a:p>
            <a:pPr marL="0" indent="0">
              <a:buNone/>
            </a:pPr>
            <a:r>
              <a:rPr lang="en-US" dirty="0" smtClean="0"/>
              <a:t>“</a:t>
            </a:r>
            <a:r>
              <a:rPr lang="en-US" dirty="0"/>
              <a:t>This category includes expenditures for the support services that are an integral part of the institution's primary mission of instruction, research, or public service. Expenditures for libraries, museums, galleries, audio/visual services, academic computing support, ancillary support, academic administration, personnel development, and course and curriculum development are included. Expenditures for veterinary and dental clinics if their primary purpose is to support the institutional program are </a:t>
            </a:r>
            <a:r>
              <a:rPr lang="en-US" dirty="0" smtClean="0"/>
              <a:t>included.”</a:t>
            </a:r>
          </a:p>
          <a:p>
            <a:pPr marL="0" indent="0">
              <a:spcBef>
                <a:spcPts val="0"/>
              </a:spcBef>
              <a:buNone/>
              <a:defRPr/>
            </a:pPr>
            <a:endParaRPr lang="en-US" dirty="0" smtClean="0"/>
          </a:p>
          <a:p>
            <a:pPr marL="0" indent="0">
              <a:spcBef>
                <a:spcPts val="0"/>
              </a:spcBef>
              <a:buNone/>
              <a:defRPr/>
            </a:pPr>
            <a:r>
              <a:rPr lang="en-US" sz="2000" dirty="0"/>
              <a:t>Source: Source: Higher Education Data Center, highereddata.aft.org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58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a:t>
            </a:r>
            <a:endParaRPr lang="en-US" dirty="0"/>
          </a:p>
        </p:txBody>
      </p:sp>
      <p:sp>
        <p:nvSpPr>
          <p:cNvPr id="3" name="Content Placeholder 2"/>
          <p:cNvSpPr>
            <a:spLocks noGrp="1"/>
          </p:cNvSpPr>
          <p:nvPr>
            <p:ph idx="1"/>
          </p:nvPr>
        </p:nvSpPr>
        <p:spPr>
          <a:xfrm>
            <a:off x="1981200" y="1600200"/>
            <a:ext cx="8229600" cy="4953000"/>
          </a:xfrm>
        </p:spPr>
        <p:txBody>
          <a:bodyPr>
            <a:normAutofit/>
          </a:bodyPr>
          <a:lstStyle/>
          <a:p>
            <a:pPr marL="0" indent="0">
              <a:buNone/>
            </a:pPr>
            <a:r>
              <a:rPr lang="en-US" dirty="0" smtClean="0"/>
              <a:t>“</a:t>
            </a:r>
            <a:r>
              <a:rPr lang="en-US" dirty="0"/>
              <a:t>This category includes all funds expended for activities specifically organized to produce research outcomes and commissioned by an agency either external to the institution or separately budgeted by an organizational unit within the institution. Non-research sponsored programs are not </a:t>
            </a:r>
            <a:r>
              <a:rPr lang="en-US" dirty="0" smtClean="0"/>
              <a:t>reported.”</a:t>
            </a:r>
          </a:p>
          <a:p>
            <a:pPr marL="0" indent="0">
              <a:spcBef>
                <a:spcPts val="0"/>
              </a:spcBef>
              <a:buNone/>
              <a:defRPr/>
            </a:pPr>
            <a:endParaRPr lang="en-US" dirty="0" smtClean="0"/>
          </a:p>
          <a:p>
            <a:pPr marL="0" indent="0">
              <a:spcBef>
                <a:spcPts val="0"/>
              </a:spcBef>
              <a:buNone/>
              <a:defRPr/>
            </a:pPr>
            <a:r>
              <a:rPr lang="en-US" sz="2000" dirty="0"/>
              <a:t>Source: Source: Higher Education Data Center, highereddata.aft.org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5314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Services</a:t>
            </a:r>
            <a:endParaRPr lang="en-US" dirty="0"/>
          </a:p>
        </p:txBody>
      </p:sp>
      <p:sp>
        <p:nvSpPr>
          <p:cNvPr id="3" name="Content Placeholder 2"/>
          <p:cNvSpPr>
            <a:spLocks noGrp="1"/>
          </p:cNvSpPr>
          <p:nvPr>
            <p:ph idx="1"/>
          </p:nvPr>
        </p:nvSpPr>
        <p:spPr>
          <a:xfrm>
            <a:off x="1981200" y="1447800"/>
            <a:ext cx="8229600" cy="5105400"/>
          </a:xfrm>
        </p:spPr>
        <p:txBody>
          <a:bodyPr>
            <a:normAutofit/>
          </a:bodyPr>
          <a:lstStyle/>
          <a:p>
            <a:pPr marL="0" indent="0">
              <a:buNone/>
            </a:pPr>
            <a:r>
              <a:rPr lang="en-US" dirty="0" smtClean="0"/>
              <a:t>“</a:t>
            </a:r>
            <a:r>
              <a:rPr lang="en-US" dirty="0"/>
              <a:t>Funds expended for admissions, registrar activities, and activities whose primary purpose is to contribute to students' emotional and physical well-being and to their intellectual, cultural, and social development outside the context of the formal instructional program. Examples are career guidance, counseling, financial aid administration, and student health services (except when operated as a self-supporting auxiliary enterprise). The administrative allowance for Pell Grants is </a:t>
            </a:r>
            <a:r>
              <a:rPr lang="en-US" dirty="0" smtClean="0"/>
              <a:t>included.”</a:t>
            </a:r>
          </a:p>
          <a:p>
            <a:pPr marL="0" indent="0">
              <a:spcBef>
                <a:spcPts val="0"/>
              </a:spcBef>
              <a:buNone/>
              <a:defRPr/>
            </a:pPr>
            <a:endParaRPr lang="en-US" dirty="0" smtClean="0"/>
          </a:p>
          <a:p>
            <a:pPr marL="0" indent="0">
              <a:spcBef>
                <a:spcPts val="0"/>
              </a:spcBef>
              <a:buNone/>
              <a:defRPr/>
            </a:pPr>
            <a:r>
              <a:rPr lang="en-US" sz="2000" dirty="0"/>
              <a:t>Source: Source: Higher Education Data Center, highereddata.aft.org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458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Service</a:t>
            </a:r>
            <a:endParaRPr lang="en-US" dirty="0"/>
          </a:p>
        </p:txBody>
      </p:sp>
      <p:sp>
        <p:nvSpPr>
          <p:cNvPr id="3" name="Content Placeholder 2"/>
          <p:cNvSpPr>
            <a:spLocks noGrp="1"/>
          </p:cNvSpPr>
          <p:nvPr>
            <p:ph idx="1"/>
          </p:nvPr>
        </p:nvSpPr>
        <p:spPr>
          <a:xfrm>
            <a:off x="1981200" y="1600200"/>
            <a:ext cx="8229600" cy="4953000"/>
          </a:xfrm>
        </p:spPr>
        <p:txBody>
          <a:bodyPr>
            <a:normAutofit/>
          </a:bodyPr>
          <a:lstStyle/>
          <a:p>
            <a:pPr marL="0" indent="0">
              <a:buNone/>
            </a:pPr>
            <a:r>
              <a:rPr lang="en-US" dirty="0" smtClean="0"/>
              <a:t>“</a:t>
            </a:r>
            <a:r>
              <a:rPr lang="en-US" dirty="0"/>
              <a:t>Funds budgeted specifically for public service and expended for activities established primarily to provide </a:t>
            </a:r>
            <a:r>
              <a:rPr lang="en-US" dirty="0" err="1"/>
              <a:t>noninstructional</a:t>
            </a:r>
            <a:r>
              <a:rPr lang="en-US" dirty="0"/>
              <a:t> services beneficial to groups external to the institution are reported. Examples are seminars and projects provided to particular sectors of the community. Include expenditures for community services and cooperative extension </a:t>
            </a:r>
            <a:r>
              <a:rPr lang="en-US" dirty="0" smtClean="0"/>
              <a:t>services.”</a:t>
            </a:r>
          </a:p>
          <a:p>
            <a:pPr marL="0" indent="0">
              <a:spcBef>
                <a:spcPts val="0"/>
              </a:spcBef>
              <a:buNone/>
              <a:defRPr/>
            </a:pPr>
            <a:endParaRPr lang="en-US" dirty="0" smtClean="0"/>
          </a:p>
          <a:p>
            <a:pPr marL="0" indent="0">
              <a:spcBef>
                <a:spcPts val="0"/>
              </a:spcBef>
              <a:buNone/>
              <a:defRPr/>
            </a:pPr>
            <a:r>
              <a:rPr lang="en-US" sz="2000" dirty="0"/>
              <a:t>Source: Source: Higher Education Data Center, highereddata.aft.org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79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 &amp; Maintenance of Plant</a:t>
            </a:r>
            <a:endParaRPr lang="en-US" dirty="0"/>
          </a:p>
        </p:txBody>
      </p:sp>
      <p:sp>
        <p:nvSpPr>
          <p:cNvPr id="3" name="Content Placeholder 2"/>
          <p:cNvSpPr>
            <a:spLocks noGrp="1"/>
          </p:cNvSpPr>
          <p:nvPr>
            <p:ph idx="1"/>
          </p:nvPr>
        </p:nvSpPr>
        <p:spPr>
          <a:xfrm>
            <a:off x="1981200" y="1447800"/>
            <a:ext cx="8229600" cy="5105400"/>
          </a:xfrm>
        </p:spPr>
        <p:txBody>
          <a:bodyPr>
            <a:normAutofit/>
          </a:bodyPr>
          <a:lstStyle/>
          <a:p>
            <a:pPr marL="0" indent="0">
              <a:buNone/>
            </a:pPr>
            <a:r>
              <a:rPr lang="en-US" dirty="0" smtClean="0"/>
              <a:t>“</a:t>
            </a:r>
            <a:r>
              <a:rPr lang="en-US" dirty="0"/>
              <a:t>Expenditures for operations established to provide service and maintenance related to grounds and facilities used for educational and general purposes. Also included are expenditures for utilities, fire protection, property insurance, and similar items. Expenditures made from the institutional plant funds account are not </a:t>
            </a:r>
            <a:r>
              <a:rPr lang="en-US" dirty="0" smtClean="0"/>
              <a:t>included.”</a:t>
            </a:r>
          </a:p>
          <a:p>
            <a:pPr marL="0" indent="0">
              <a:spcBef>
                <a:spcPts val="0"/>
              </a:spcBef>
              <a:buNone/>
              <a:defRPr/>
            </a:pPr>
            <a:endParaRPr lang="en-US" dirty="0" smtClean="0"/>
          </a:p>
          <a:p>
            <a:pPr marL="0" indent="0">
              <a:spcBef>
                <a:spcPts val="0"/>
              </a:spcBef>
              <a:buNone/>
              <a:defRPr/>
            </a:pPr>
            <a:r>
              <a:rPr lang="en-US" sz="2000" dirty="0"/>
              <a:t>Source: Source: Higher Education Data Center, highereddata.aft.org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1441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98865"/>
          </a:xfrm>
        </p:spPr>
        <p:txBody>
          <a:bodyPr/>
          <a:lstStyle/>
          <a:p>
            <a:pPr algn="ctr"/>
            <a:r>
              <a:rPr lang="en-US" dirty="0" smtClean="0"/>
              <a:t>What are the patterns?</a:t>
            </a:r>
            <a:br>
              <a:rPr lang="en-US" dirty="0" smtClean="0"/>
            </a:br>
            <a:endParaRPr lang="en-US" dirty="0"/>
          </a:p>
        </p:txBody>
      </p:sp>
      <p:sp>
        <p:nvSpPr>
          <p:cNvPr id="3" name="Content Placeholder 2"/>
          <p:cNvSpPr>
            <a:spLocks noGrp="1"/>
          </p:cNvSpPr>
          <p:nvPr>
            <p:ph idx="1"/>
          </p:nvPr>
        </p:nvSpPr>
        <p:spPr>
          <a:xfrm>
            <a:off x="838200" y="1765017"/>
            <a:ext cx="10515600" cy="4411945"/>
          </a:xfrm>
        </p:spPr>
        <p:txBody>
          <a:bodyPr/>
          <a:lstStyle/>
          <a:p>
            <a:r>
              <a:rPr lang="en-US" dirty="0" smtClean="0"/>
              <a:t>All faculty and instructional staff continue to experience cuts in salary, benefits, resources, and access to the tools essential to education and research</a:t>
            </a:r>
          </a:p>
          <a:p>
            <a:endParaRPr lang="en-US" dirty="0" smtClean="0"/>
          </a:p>
          <a:p>
            <a:r>
              <a:rPr lang="en-US" dirty="0" smtClean="0"/>
              <a:t>Headcount of Tenured and Tenure-Track faculty continue to decline while NTT faculty increase</a:t>
            </a:r>
          </a:p>
          <a:p>
            <a:endParaRPr lang="en-US" dirty="0" smtClean="0"/>
          </a:p>
          <a:p>
            <a:r>
              <a:rPr lang="en-US" dirty="0" smtClean="0"/>
              <a:t>Expenditure at the Executive Managerial and non-instructional levels continues to increase</a:t>
            </a:r>
            <a:endParaRPr lang="en-US" dirty="0"/>
          </a:p>
        </p:txBody>
      </p:sp>
    </p:spTree>
    <p:extLst>
      <p:ext uri="{BB962C8B-B14F-4D97-AF65-F5344CB8AC3E}">
        <p14:creationId xmlns:p14="http://schemas.microsoft.com/office/powerpoint/2010/main" val="1435868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Draft Resolution</a:t>
            </a:r>
            <a:endParaRPr lang="en-US" dirty="0"/>
          </a:p>
        </p:txBody>
      </p:sp>
      <p:sp>
        <p:nvSpPr>
          <p:cNvPr id="3" name="Content Placeholder 2"/>
          <p:cNvSpPr>
            <a:spLocks noGrp="1"/>
          </p:cNvSpPr>
          <p:nvPr>
            <p:ph idx="1"/>
          </p:nvPr>
        </p:nvSpPr>
        <p:spPr/>
        <p:txBody>
          <a:bodyPr/>
          <a:lstStyle/>
          <a:p>
            <a:r>
              <a:rPr lang="en-US" dirty="0"/>
              <a:t>The UMKC Faculty Senate is dismayed by the decline in numbers of tenure-track and tenured faculty at this institution and urges that resources be raised and/or reallocated in order to rebuild the ranks of Assistant, Associate, and full Professors.   In order for UMKC to excel in the future, we must </a:t>
            </a:r>
            <a:r>
              <a:rPr lang="en-US" dirty="0" smtClean="0"/>
              <a:t>also develop </a:t>
            </a:r>
            <a:r>
              <a:rPr lang="en-US" dirty="0"/>
              <a:t>plans to convert part-time non-tenure-track positions to full-time tenure-track </a:t>
            </a:r>
            <a:r>
              <a:rPr lang="en-US" dirty="0" smtClean="0"/>
              <a:t>positions or positions that are long-term. </a:t>
            </a:r>
            <a:r>
              <a:rPr lang="en-US" dirty="0"/>
              <a:t>This </a:t>
            </a:r>
            <a:r>
              <a:rPr lang="en-US" dirty="0" smtClean="0"/>
              <a:t>may include </a:t>
            </a:r>
            <a:r>
              <a:rPr lang="en-US" dirty="0"/>
              <a:t>conversion of existing contingent faculty to jobs that </a:t>
            </a:r>
            <a:r>
              <a:rPr lang="en-US" dirty="0" smtClean="0"/>
              <a:t>are </a:t>
            </a:r>
            <a:r>
              <a:rPr lang="en-US" dirty="0"/>
              <a:t>tenure-eligible.</a:t>
            </a:r>
          </a:p>
        </p:txBody>
      </p:sp>
    </p:spTree>
    <p:extLst>
      <p:ext uri="{BB962C8B-B14F-4D97-AF65-F5344CB8AC3E}">
        <p14:creationId xmlns:p14="http://schemas.microsoft.com/office/powerpoint/2010/main" val="194018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999955"/>
          </a:xfrm>
        </p:spPr>
        <p:txBody>
          <a:bodyPr>
            <a:normAutofit/>
          </a:bodyPr>
          <a:lstStyle/>
          <a:p>
            <a:pPr algn="ctr"/>
            <a:r>
              <a:rPr lang="en-US" sz="4800" b="1" dirty="0" err="1" smtClean="0"/>
              <a:t>RooPlan</a:t>
            </a:r>
            <a:r>
              <a:rPr lang="en-US" sz="4800" b="1" dirty="0" smtClean="0"/>
              <a:t> Dashboard</a:t>
            </a:r>
            <a:br>
              <a:rPr lang="en-US" sz="4800" b="1" dirty="0" smtClean="0"/>
            </a:br>
            <a:r>
              <a:rPr lang="en-US" sz="3200" dirty="0">
                <a:hlinkClick r:id="rId2"/>
              </a:rPr>
              <a:t>http://irapweb.umkc.edu/dashboard/rooplan/charts/employment</a:t>
            </a:r>
            <a:endParaRPr lang="en-US" sz="3200" b="1" dirty="0"/>
          </a:p>
        </p:txBody>
      </p:sp>
    </p:spTree>
    <p:extLst>
      <p:ext uri="{BB962C8B-B14F-4D97-AF65-F5344CB8AC3E}">
        <p14:creationId xmlns:p14="http://schemas.microsoft.com/office/powerpoint/2010/main" val="205890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9090813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21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UMKC FTE Students Fall 08 - Fall 15</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926" y="1280083"/>
            <a:ext cx="10366129" cy="5282264"/>
          </a:xfrm>
        </p:spPr>
      </p:pic>
      <p:sp>
        <p:nvSpPr>
          <p:cNvPr id="5" name="TextBox 1"/>
          <p:cNvSpPr txBox="1"/>
          <p:nvPr/>
        </p:nvSpPr>
        <p:spPr>
          <a:xfrm>
            <a:off x="8099001" y="6151741"/>
            <a:ext cx="3478012" cy="4066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UMKC </a:t>
            </a:r>
            <a:r>
              <a:rPr lang="en-US" sz="1800" dirty="0" err="1"/>
              <a:t>RooPlan</a:t>
            </a:r>
            <a:r>
              <a:rPr lang="en-US" sz="1800" dirty="0"/>
              <a:t>, Dashboard </a:t>
            </a:r>
          </a:p>
        </p:txBody>
      </p:sp>
      <p:sp>
        <p:nvSpPr>
          <p:cNvPr id="6" name="TextBox 5"/>
          <p:cNvSpPr txBox="1"/>
          <p:nvPr/>
        </p:nvSpPr>
        <p:spPr>
          <a:xfrm>
            <a:off x="7569005" y="2912012"/>
            <a:ext cx="2982351" cy="461665"/>
          </a:xfrm>
          <a:prstGeom prst="rect">
            <a:avLst/>
          </a:prstGeom>
          <a:noFill/>
        </p:spPr>
        <p:txBody>
          <a:bodyPr wrap="square" rtlCol="0">
            <a:spAutoFit/>
          </a:bodyPr>
          <a:lstStyle/>
          <a:p>
            <a:r>
              <a:rPr lang="en-US" sz="2400" b="1" dirty="0" smtClean="0"/>
              <a:t>7.56% growth in FTE</a:t>
            </a:r>
            <a:endParaRPr lang="en-US" sz="2400" b="1" dirty="0"/>
          </a:p>
        </p:txBody>
      </p:sp>
    </p:spTree>
    <p:extLst>
      <p:ext uri="{BB962C8B-B14F-4D97-AF65-F5344CB8AC3E}">
        <p14:creationId xmlns:p14="http://schemas.microsoft.com/office/powerpoint/2010/main" val="290756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Fiscal Year Headcount </a:t>
            </a:r>
            <a:r>
              <a:rPr lang="en-US" sz="3600" b="1" dirty="0" smtClean="0"/>
              <a:t>of Executive Employees</a:t>
            </a:r>
            <a:r>
              <a:rPr lang="en-US" sz="3600" dirty="0"/>
              <a:t/>
            </a:r>
            <a:br>
              <a:rPr lang="en-US" sz="3600" dirty="0"/>
            </a:br>
            <a:r>
              <a:rPr lang="en-US" sz="3600" dirty="0" smtClean="0"/>
              <a:t>Full-Time; Benefit Eligible</a:t>
            </a:r>
            <a:endParaRPr lang="en-US" sz="3600" dirty="0"/>
          </a:p>
        </p:txBody>
      </p:sp>
      <p:pic>
        <p:nvPicPr>
          <p:cNvPr id="4" name="Content Placeholder 3" descr="Executive%20Full%20Time%20Benefits-1.pdf"/>
          <p:cNvPicPr>
            <a:picLocks noGrp="1" noChangeAspect="1"/>
          </p:cNvPicPr>
          <p:nvPr>
            <p:ph idx="1"/>
          </p:nvPr>
        </p:nvPicPr>
        <p:blipFill>
          <a:blip r:embed="rId2">
            <a:extLst>
              <a:ext uri="{28A0092B-C50C-407E-A947-70E740481C1C}">
                <a14:useLocalDpi xmlns:a14="http://schemas.microsoft.com/office/drawing/2010/main" val="0"/>
              </a:ext>
            </a:extLst>
          </a:blip>
          <a:srcRect t="12463" b="12463"/>
          <a:stretch>
            <a:fillRect/>
          </a:stretch>
        </p:blipFill>
        <p:spPr/>
      </p:pic>
      <p:sp>
        <p:nvSpPr>
          <p:cNvPr id="6" name="TextBox 1"/>
          <p:cNvSpPr txBox="1"/>
          <p:nvPr/>
        </p:nvSpPr>
        <p:spPr>
          <a:xfrm>
            <a:off x="8000526" y="6176963"/>
            <a:ext cx="3478012" cy="4066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UMKC </a:t>
            </a:r>
            <a:r>
              <a:rPr lang="en-US" sz="1800" dirty="0" err="1"/>
              <a:t>RooPlan</a:t>
            </a:r>
            <a:r>
              <a:rPr lang="en-US" sz="1800" dirty="0"/>
              <a:t>, Dashboard </a:t>
            </a:r>
          </a:p>
        </p:txBody>
      </p:sp>
    </p:spTree>
    <p:extLst>
      <p:ext uri="{BB962C8B-B14F-4D97-AF65-F5344CB8AC3E}">
        <p14:creationId xmlns:p14="http://schemas.microsoft.com/office/powerpoint/2010/main" val="1818645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Fiscal Year Headcount </a:t>
            </a:r>
            <a:r>
              <a:rPr lang="en-US" sz="2400" dirty="0" smtClean="0"/>
              <a:t/>
            </a:r>
            <a:br>
              <a:rPr lang="en-US" sz="2400" dirty="0" smtClean="0"/>
            </a:br>
            <a:r>
              <a:rPr lang="en-US" sz="2400" dirty="0" smtClean="0"/>
              <a:t/>
            </a:r>
            <a:br>
              <a:rPr lang="en-US" sz="2400" dirty="0" smtClean="0"/>
            </a:br>
            <a:r>
              <a:rPr lang="en-US" sz="2400" dirty="0"/>
              <a:t>Employee Category(</a:t>
            </a:r>
            <a:r>
              <a:rPr lang="en-US" sz="2400" dirty="0" err="1"/>
              <a:t>ies</a:t>
            </a:r>
            <a:r>
              <a:rPr lang="en-US" sz="2400" dirty="0"/>
              <a:t>): Professor, Associate Professor, Assistant Professor</a:t>
            </a:r>
            <a:br>
              <a:rPr lang="en-US" sz="2400" dirty="0"/>
            </a:br>
            <a:r>
              <a:rPr lang="en-US" sz="2400" dirty="0"/>
              <a:t>Academic Load(s): Tenured, Not Tenured/On Track</a:t>
            </a:r>
          </a:p>
        </p:txBody>
      </p:sp>
      <p:sp>
        <p:nvSpPr>
          <p:cNvPr id="5" name="TextBox 1"/>
          <p:cNvSpPr txBox="1"/>
          <p:nvPr/>
        </p:nvSpPr>
        <p:spPr>
          <a:xfrm>
            <a:off x="8000526" y="6176963"/>
            <a:ext cx="3478012" cy="4066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UMKC </a:t>
            </a:r>
            <a:r>
              <a:rPr lang="en-US" sz="1800" dirty="0" err="1"/>
              <a:t>RooPlan</a:t>
            </a:r>
            <a:r>
              <a:rPr lang="en-US" sz="1800" dirty="0"/>
              <a:t>, Dashboard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9" y="2201294"/>
            <a:ext cx="10030265" cy="3840732"/>
          </a:xfrm>
          <a:prstGeom prst="rect">
            <a:avLst/>
          </a:prstGeom>
        </p:spPr>
      </p:pic>
      <p:sp>
        <p:nvSpPr>
          <p:cNvPr id="6" name="Content Placeholder 5"/>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03901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480766"/>
              </p:ext>
            </p:extLst>
          </p:nvPr>
        </p:nvGraphicFramePr>
        <p:xfrm>
          <a:off x="618982" y="365125"/>
          <a:ext cx="10213138" cy="5064371"/>
        </p:xfrm>
        <a:graphic>
          <a:graphicData uri="http://schemas.openxmlformats.org/drawingml/2006/table">
            <a:tbl>
              <a:tblPr/>
              <a:tblGrid>
                <a:gridCol w="1120781"/>
                <a:gridCol w="736154"/>
                <a:gridCol w="928467"/>
                <a:gridCol w="928467"/>
                <a:gridCol w="928467"/>
                <a:gridCol w="928467"/>
                <a:gridCol w="928467"/>
                <a:gridCol w="928467"/>
                <a:gridCol w="928467"/>
                <a:gridCol w="928467"/>
                <a:gridCol w="928467"/>
              </a:tblGrid>
              <a:tr h="1275004">
                <a:tc>
                  <a:txBody>
                    <a:bodyPr/>
                    <a:lstStyle/>
                    <a:p>
                      <a:r>
                        <a:rPr lang="en-US" sz="1600" dirty="0">
                          <a:solidFill>
                            <a:schemeClr val="bg1"/>
                          </a:solidFill>
                          <a:effectLst/>
                        </a:rPr>
                        <a:t>Headcount</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dirty="0">
                          <a:solidFill>
                            <a:schemeClr val="bg1"/>
                          </a:solidFill>
                          <a:effectLst/>
                        </a:rPr>
                        <a:t>2008</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dirty="0">
                          <a:solidFill>
                            <a:schemeClr val="bg1"/>
                          </a:solidFill>
                          <a:effectLst/>
                        </a:rPr>
                        <a:t>2009</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2010</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2011</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2012</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2013</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2014</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2015</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a:solidFill>
                            <a:schemeClr val="bg1"/>
                          </a:solidFill>
                          <a:effectLst/>
                        </a:rPr>
                        <a:t>1 YR Change</a:t>
                      </a:r>
                      <a:endParaRPr lang="en-US" sz="160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c>
                  <a:txBody>
                    <a:bodyPr/>
                    <a:lstStyle/>
                    <a:p>
                      <a:pPr algn="ctr"/>
                      <a:r>
                        <a:rPr lang="en-US" sz="1600" dirty="0">
                          <a:solidFill>
                            <a:schemeClr val="bg1"/>
                          </a:solidFill>
                          <a:effectLst/>
                        </a:rPr>
                        <a:t>5 YR Change</a:t>
                      </a:r>
                      <a:endParaRPr lang="en-US" sz="1600" dirty="0">
                        <a:solidFill>
                          <a:schemeClr val="bg1"/>
                        </a:solidFill>
                      </a:endParaRPr>
                    </a:p>
                  </a:txBody>
                  <a:tcPr anchor="ctr">
                    <a:lnL w="9525" cap="flat" cmpd="sng" algn="ctr">
                      <a:solidFill>
                        <a:srgbClr val="364248"/>
                      </a:solidFill>
                      <a:prstDash val="solid"/>
                      <a:round/>
                      <a:headEnd type="none" w="med" len="med"/>
                      <a:tailEnd type="none" w="med" len="med"/>
                    </a:lnL>
                    <a:lnR w="9525" cap="flat" cmpd="sng" algn="ctr">
                      <a:solidFill>
                        <a:srgbClr val="364248"/>
                      </a:solidFill>
                      <a:prstDash val="solid"/>
                      <a:round/>
                      <a:headEnd type="none" w="med" len="med"/>
                      <a:tailEnd type="none" w="med" len="med"/>
                    </a:lnR>
                    <a:lnT w="9525" cap="flat" cmpd="sng" algn="ctr">
                      <a:solidFill>
                        <a:srgbClr val="364248"/>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0E3E6E"/>
                    </a:solidFill>
                  </a:tcPr>
                </a:tc>
              </a:tr>
              <a:tr h="1275004">
                <a:tc>
                  <a:txBody>
                    <a:bodyPr/>
                    <a:lstStyle/>
                    <a:p>
                      <a:r>
                        <a:rPr lang="en-US" sz="1600" dirty="0">
                          <a:effectLst/>
                        </a:rPr>
                        <a:t>Professor</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142</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141</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153</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164</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162</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167</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175</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169</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-6 (-3.43%)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5 (3.05%)</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r h="1260310">
                <a:tc>
                  <a:txBody>
                    <a:bodyPr/>
                    <a:lstStyle/>
                    <a:p>
                      <a:r>
                        <a:rPr lang="en-US" sz="1600">
                          <a:effectLst/>
                        </a:rPr>
                        <a:t>Associate Professor</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180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190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190</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184</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178</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186</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180</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170</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-10 (-5.56%)</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-14 (-7.61%)</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r h="1254053">
                <a:tc>
                  <a:txBody>
                    <a:bodyPr/>
                    <a:lstStyle/>
                    <a:p>
                      <a:r>
                        <a:rPr lang="en-US" sz="1600" dirty="0">
                          <a:effectLst/>
                        </a:rPr>
                        <a:t>Assistant Professor</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135</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130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119</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116</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110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96</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93</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a:effectLst/>
                        </a:rPr>
                        <a:t>70</a:t>
                      </a:r>
                      <a:endParaRPr lang="en-US" sz="160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-23 (-24.73%)</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c>
                  <a:txBody>
                    <a:bodyPr/>
                    <a:lstStyle/>
                    <a:p>
                      <a:pPr algn="ctr"/>
                      <a:r>
                        <a:rPr lang="en-US" sz="1600" dirty="0">
                          <a:effectLst/>
                        </a:rPr>
                        <a:t>-46 (-39.66%</a:t>
                      </a:r>
                      <a:endParaRPr lang="en-US" sz="1600" dirty="0"/>
                    </a:p>
                  </a:txBody>
                  <a:tcPr anchor="ctr">
                    <a:lnL w="9525" cap="flat" cmpd="sng" algn="ctr">
                      <a:solidFill>
                        <a:srgbClr val="36424A"/>
                      </a:solidFill>
                      <a:prstDash val="solid"/>
                      <a:round/>
                      <a:headEnd type="none" w="med" len="med"/>
                      <a:tailEnd type="none" w="med" len="med"/>
                    </a:lnL>
                    <a:lnR w="9525" cap="flat" cmpd="sng" algn="ctr">
                      <a:solidFill>
                        <a:srgbClr val="36424A"/>
                      </a:solidFill>
                      <a:prstDash val="solid"/>
                      <a:round/>
                      <a:headEnd type="none" w="med" len="med"/>
                      <a:tailEnd type="none" w="med" len="med"/>
                    </a:lnR>
                    <a:lnT w="9525" cap="flat" cmpd="sng" algn="ctr">
                      <a:solidFill>
                        <a:srgbClr val="36424A"/>
                      </a:solidFill>
                      <a:prstDash val="solid"/>
                      <a:round/>
                      <a:headEnd type="none" w="med" len="med"/>
                      <a:tailEnd type="none" w="med" len="med"/>
                    </a:lnT>
                    <a:lnB w="9525" cap="flat" cmpd="sng" algn="ctr">
                      <a:solidFill>
                        <a:srgbClr val="36424A"/>
                      </a:solidFill>
                      <a:prstDash val="solid"/>
                      <a:round/>
                      <a:headEnd type="none" w="med" len="med"/>
                      <a:tailEnd type="none" w="med" len="med"/>
                    </a:lnB>
                    <a:solidFill>
                      <a:srgbClr val="FFFFFF"/>
                    </a:solidFill>
                  </a:tcPr>
                </a:tc>
              </a:tr>
            </a:tbl>
          </a:graphicData>
        </a:graphic>
      </p:graphicFrame>
      <p:sp>
        <p:nvSpPr>
          <p:cNvPr id="5" name="TextBox 1"/>
          <p:cNvSpPr txBox="1"/>
          <p:nvPr/>
        </p:nvSpPr>
        <p:spPr>
          <a:xfrm>
            <a:off x="8084932" y="6311900"/>
            <a:ext cx="3478012" cy="4066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Source: UMKC </a:t>
            </a:r>
            <a:r>
              <a:rPr lang="en-US" sz="1800" dirty="0" err="1"/>
              <a:t>RooPlan</a:t>
            </a:r>
            <a:r>
              <a:rPr lang="en-US" sz="1800" dirty="0"/>
              <a:t>, Dashboard </a:t>
            </a:r>
          </a:p>
        </p:txBody>
      </p:sp>
    </p:spTree>
    <p:extLst>
      <p:ext uri="{BB962C8B-B14F-4D97-AF65-F5344CB8AC3E}">
        <p14:creationId xmlns:p14="http://schemas.microsoft.com/office/powerpoint/2010/main" val="123051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1877</Words>
  <Application>Microsoft Office PowerPoint</Application>
  <PresentationFormat>Widescreen</PresentationFormat>
  <Paragraphs>463</Paragraphs>
  <Slides>39</Slides>
  <Notes>3</Notes>
  <HiddenSlides>10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Calibri</vt:lpstr>
      <vt:lpstr>Calibri Light</vt:lpstr>
      <vt:lpstr>Times New Roman</vt:lpstr>
      <vt:lpstr>Office Theme</vt:lpstr>
      <vt:lpstr>1_Office Theme</vt:lpstr>
      <vt:lpstr>3_Office Theme</vt:lpstr>
      <vt:lpstr>       UMKC at a Crossroads   Which Path Will We Choose?  Updated Spending, Staffing, and Benefits Data 2008-2015 </vt:lpstr>
      <vt:lpstr>Cuts—the list keeps growing</vt:lpstr>
      <vt:lpstr>Three Data Sources  What are the patterns?</vt:lpstr>
      <vt:lpstr>RooPlan Dashboard http://irapweb.umkc.edu/dashboard/rooplan/charts/employment</vt:lpstr>
      <vt:lpstr>PowerPoint Presentation</vt:lpstr>
      <vt:lpstr>UMKC FTE Students Fall 08 - Fall 15 </vt:lpstr>
      <vt:lpstr>Fiscal Year Headcount of Executive Employees Full-Time; Benefit Eligible</vt:lpstr>
      <vt:lpstr>Fiscal Year Headcount   Employee Category(ies): Professor, Associate Professor, Assistant Professor Academic Load(s): Tenured, Not Tenured/On Track</vt:lpstr>
      <vt:lpstr>PowerPoint Presentation</vt:lpstr>
      <vt:lpstr>Fiscal Year Headcount of Tenured Professors Full-Time; Benefit-Eligible</vt:lpstr>
      <vt:lpstr>Fiscal Year Headcount of Tenured Associate Professors  Full-Time; Benefit-Eligible</vt:lpstr>
      <vt:lpstr>Fiscal Year Headcount of Full-Time, Benefit-Eligible Assistant Professors</vt:lpstr>
      <vt:lpstr>Total Fiscal Year Headcount Full-Time, Benefit-Eligible Not Tenure/Not on Track Professor, Associate Professor, Assistant Professor, Lecturer, Instructor</vt:lpstr>
      <vt:lpstr>Fiscal Year Headcount Full-Time, Benefit-Eligible Not Tenure/Not on Track Professor, Associate Professor, Assistant Professor, Lecturer, Instructor  </vt:lpstr>
      <vt:lpstr>Fiscal Year Headcount Full-Time, Benefit-Eligible Not Tenure/Not on Track</vt:lpstr>
      <vt:lpstr>UM System Salary Report</vt:lpstr>
      <vt:lpstr>Processing of Salary Reports</vt:lpstr>
      <vt:lpstr>PowerPoint Presentation</vt:lpstr>
      <vt:lpstr>PowerPoint Presentation</vt:lpstr>
      <vt:lpstr>UMKC Headcount of Assistant Professors </vt:lpstr>
      <vt:lpstr>Expenditure data from Integrated Postsecondary Education Data System (IPEDS) Finance survey  </vt:lpstr>
      <vt:lpstr>PowerPoint Presentation</vt:lpstr>
      <vt:lpstr>Tenured/Tenure Track Faculty</vt:lpstr>
      <vt:lpstr>PowerPoint Presentation</vt:lpstr>
      <vt:lpstr>PowerPoint Presentation</vt:lpstr>
      <vt:lpstr>Non-Instructional Staff</vt:lpstr>
      <vt:lpstr>Non-Instructional Staff</vt:lpstr>
      <vt:lpstr>Non-Instructional Staff</vt:lpstr>
      <vt:lpstr>PowerPoint Presentation</vt:lpstr>
      <vt:lpstr>Expenditures: Definitions</vt:lpstr>
      <vt:lpstr>Instruction</vt:lpstr>
      <vt:lpstr>Institutional Support</vt:lpstr>
      <vt:lpstr>Academic Support</vt:lpstr>
      <vt:lpstr>Research</vt:lpstr>
      <vt:lpstr>Student Services</vt:lpstr>
      <vt:lpstr>Public Service</vt:lpstr>
      <vt:lpstr>Operation &amp; Maintenance of Plant</vt:lpstr>
      <vt:lpstr>What are the patterns? </vt:lpstr>
      <vt:lpstr>Draft Resolution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2015-01-20T20:50:40Z</dcterms:created>
  <dcterms:modified xsi:type="dcterms:W3CDTF">2016-04-19T19:48:45Z</dcterms:modified>
</cp:coreProperties>
</file>